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404" r:id="rId3"/>
    <p:sldId id="416" r:id="rId4"/>
    <p:sldId id="433" r:id="rId5"/>
    <p:sldId id="531" r:id="rId6"/>
    <p:sldId id="364" r:id="rId7"/>
    <p:sldId id="532" r:id="rId8"/>
    <p:sldId id="417" r:id="rId9"/>
    <p:sldId id="383" r:id="rId10"/>
    <p:sldId id="413" r:id="rId11"/>
    <p:sldId id="534" r:id="rId12"/>
    <p:sldId id="431" r:id="rId13"/>
    <p:sldId id="415" r:id="rId14"/>
    <p:sldId id="414" r:id="rId15"/>
    <p:sldId id="535" r:id="rId16"/>
  </p:sldIdLst>
  <p:sldSz cx="9144000" cy="6858000" type="screen4x3"/>
  <p:notesSz cx="6858000" cy="9144000"/>
  <p:custDataLst>
    <p:tags r:id="rId19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2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66" autoAdjust="0"/>
    <p:restoredTop sz="93130" autoAdjust="0"/>
  </p:normalViewPr>
  <p:slideViewPr>
    <p:cSldViewPr>
      <p:cViewPr varScale="1">
        <p:scale>
          <a:sx n="55" d="100"/>
          <a:sy n="55" d="100"/>
        </p:scale>
        <p:origin x="118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299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62E219-E959-4E94-9E0A-7B5F60EC2A3F}" type="datetimeFigureOut">
              <a:rPr lang="nl-NL" smtClean="0"/>
              <a:t>06-11-18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2F20A6-917B-47D1-9BC8-EEDBA08F72D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9515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tiff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698784-F1F2-4D71-B346-94F94D5EBAA2}" type="datetimeFigureOut">
              <a:rPr lang="nl-NL" smtClean="0"/>
              <a:t>06-11-18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r>
              <a:rPr lang="nl-NL" dirty="0"/>
              <a:t>v</a:t>
            </a:r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ECD43-08E5-4945-BC4F-4857758E978F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3515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ECD43-08E5-4945-BC4F-4857758E978F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990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6">
            <a:extLst>
              <a:ext uri="{FF2B5EF4-FFF2-40B4-BE49-F238E27FC236}">
                <a16:creationId xmlns:a16="http://schemas.microsoft.com/office/drawing/2014/main" id="{1829A132-6D52-6440-81D6-A75BDB1BED0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AE0D8DF0-4055-F649-AADF-4DAE39AB36A3}" type="slidenum">
              <a:rPr lang="en-US" altLang="en-US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2</a:t>
            </a:fld>
            <a:endParaRPr lang="en-US" altLang="en-US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1683" name="Rectangle 1">
            <a:extLst>
              <a:ext uri="{FF2B5EF4-FFF2-40B4-BE49-F238E27FC236}">
                <a16:creationId xmlns:a16="http://schemas.microsoft.com/office/drawing/2014/main" id="{F4E488A0-282B-DC4A-A1BA-83D20A835C2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1684" name="Rectangle 2">
            <a:extLst>
              <a:ext uri="{FF2B5EF4-FFF2-40B4-BE49-F238E27FC236}">
                <a16:creationId xmlns:a16="http://schemas.microsoft.com/office/drawing/2014/main" id="{34474556-E947-3B41-85E3-7BE3611492C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057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>
            <a:extLst>
              <a:ext uri="{FF2B5EF4-FFF2-40B4-BE49-F238E27FC236}">
                <a16:creationId xmlns:a16="http://schemas.microsoft.com/office/drawing/2014/main" id="{9AADC29C-7A17-C548-B10A-D69D77B56BB9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A654A0ED-1FF1-714C-8C13-0286137C0D03}" type="slidenum">
              <a:rPr lang="nl-NL" altLang="en-US" smtClean="0"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" panose="020B0604020202020204" pitchFamily="34" charset="0"/>
              </a:rPr>
              <a:pPr>
                <a:spcBef>
                  <a:spcPct val="0"/>
                </a:spcBef>
              </a:pPr>
              <a:t>5</a:t>
            </a:fld>
            <a:endParaRPr lang="nl-NL" altLang="en-US">
              <a:solidFill>
                <a:schemeClr val="tx1"/>
              </a:solidFill>
              <a:latin typeface="Arial" panose="020B0604020202020204" pitchFamily="34" charset="0"/>
              <a:ea typeface="Arial Unicode MS" panose="020B0604020202020204" pitchFamily="34" charset="-128"/>
              <a:cs typeface="Arial" panose="020B0604020202020204" pitchFamily="34" charset="0"/>
            </a:endParaRPr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36AE4F85-687D-9141-A424-FFBE999970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52845808-55EA-7143-9AFF-2E476AAF65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nl-NL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848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6">
            <a:extLst>
              <a:ext uri="{FF2B5EF4-FFF2-40B4-BE49-F238E27FC236}">
                <a16:creationId xmlns:a16="http://schemas.microsoft.com/office/drawing/2014/main" id="{83D813D4-E99C-CD4E-B77F-278D4437FB0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72F4EDC5-1167-E24A-A39F-D7693AA71910}" type="slidenum">
              <a:rPr lang="en-US" altLang="nl-NL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9</a:t>
            </a:fld>
            <a:endParaRPr lang="en-US" altLang="nl-NL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4579" name="Rectangle 1">
            <a:extLst>
              <a:ext uri="{FF2B5EF4-FFF2-40B4-BE49-F238E27FC236}">
                <a16:creationId xmlns:a16="http://schemas.microsoft.com/office/drawing/2014/main" id="{8E1D3EA4-60A5-4B40-919D-A22BE25157A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0" name="Rectangle 2">
            <a:extLst>
              <a:ext uri="{FF2B5EF4-FFF2-40B4-BE49-F238E27FC236}">
                <a16:creationId xmlns:a16="http://schemas.microsoft.com/office/drawing/2014/main" id="{B88061BF-8D72-6342-BC87-1FA8CB09A0A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1950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6">
            <a:extLst>
              <a:ext uri="{FF2B5EF4-FFF2-40B4-BE49-F238E27FC236}">
                <a16:creationId xmlns:a16="http://schemas.microsoft.com/office/drawing/2014/main" id="{F8F11573-01C8-F440-825D-DDDCD2D98E9C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91161AC-E93A-7D4B-92BD-1C68810C4037}" type="slidenum">
              <a:rPr lang="en-US" altLang="nl-NL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10</a:t>
            </a:fld>
            <a:endParaRPr lang="en-US" altLang="nl-NL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8675" name="Rectangle 1">
            <a:extLst>
              <a:ext uri="{FF2B5EF4-FFF2-40B4-BE49-F238E27FC236}">
                <a16:creationId xmlns:a16="http://schemas.microsoft.com/office/drawing/2014/main" id="{919117B3-1669-8245-B775-24D02AC64AF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6" name="Rectangle 2">
            <a:extLst>
              <a:ext uri="{FF2B5EF4-FFF2-40B4-BE49-F238E27FC236}">
                <a16:creationId xmlns:a16="http://schemas.microsoft.com/office/drawing/2014/main" id="{8D815CE3-E10E-0046-BF96-686FA572543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109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>
            <a:extLst>
              <a:ext uri="{FF2B5EF4-FFF2-40B4-BE49-F238E27FC236}">
                <a16:creationId xmlns:a16="http://schemas.microsoft.com/office/drawing/2014/main" id="{79BF655C-E505-2348-90EC-9FFD3123BAD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6866" name="Notes Placeholder 2">
            <a:extLst>
              <a:ext uri="{FF2B5EF4-FFF2-40B4-BE49-F238E27FC236}">
                <a16:creationId xmlns:a16="http://schemas.microsoft.com/office/drawing/2014/main" id="{60AED46B-F964-0D4E-88E0-C9172775B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36867" name="Slide Number Placeholder 3">
            <a:extLst>
              <a:ext uri="{FF2B5EF4-FFF2-40B4-BE49-F238E27FC236}">
                <a16:creationId xmlns:a16="http://schemas.microsoft.com/office/drawing/2014/main" id="{30D8CC60-5FDB-664D-9663-F44701502493}"/>
              </a:ext>
            </a:extLst>
          </p:cNvPr>
          <p:cNvSpPr>
            <a:spLocks noGrp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>
              <a:buFont typeface="Times New Roman" panose="02020603050405020304" pitchFamily="18" charset="0"/>
              <a:buNone/>
            </a:pPr>
            <a:fld id="{70DDDDBE-616C-B646-9F09-C7AB2F49F4AA}" type="slidenum">
              <a:rPr lang="nl-NL" altLang="en-US" smtClean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buFont typeface="Times New Roman" panose="02020603050405020304" pitchFamily="18" charset="0"/>
                <a:buNone/>
              </a:pPr>
              <a:t>11</a:t>
            </a:fld>
            <a:endParaRPr lang="nl-NL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172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6">
            <a:extLst>
              <a:ext uri="{FF2B5EF4-FFF2-40B4-BE49-F238E27FC236}">
                <a16:creationId xmlns:a16="http://schemas.microsoft.com/office/drawing/2014/main" id="{9F0FE8D0-9A9F-C34A-BA05-82CD8DDB927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3796807-E956-AB42-9D1E-982209792544}" type="slidenum">
              <a:rPr lang="en-US" altLang="nl-NL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14</a:t>
            </a:fld>
            <a:endParaRPr lang="en-US" altLang="nl-NL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2531" name="Rectangle 1">
            <a:extLst>
              <a:ext uri="{FF2B5EF4-FFF2-40B4-BE49-F238E27FC236}">
                <a16:creationId xmlns:a16="http://schemas.microsoft.com/office/drawing/2014/main" id="{75E826C3-555F-2F47-BC7F-FBB56F5B07D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2" name="Rectangle 2">
            <a:extLst>
              <a:ext uri="{FF2B5EF4-FFF2-40B4-BE49-F238E27FC236}">
                <a16:creationId xmlns:a16="http://schemas.microsoft.com/office/drawing/2014/main" id="{7A5F7D25-1314-6646-A09A-0C43E92CFEE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812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6">
            <a:extLst>
              <a:ext uri="{FF2B5EF4-FFF2-40B4-BE49-F238E27FC236}">
                <a16:creationId xmlns:a16="http://schemas.microsoft.com/office/drawing/2014/main" id="{B89F1766-C56A-C04F-994D-FDB94236AB93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939366AD-AC03-E94E-A5A9-7AB443CDCA93}" type="slidenum">
              <a:rPr lang="en-US" altLang="nl-NL" sz="140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pPr>
                <a:spcBef>
                  <a:spcPct val="0"/>
                </a:spcBef>
              </a:pPr>
              <a:t>15</a:t>
            </a:fld>
            <a:endParaRPr lang="en-US" altLang="nl-NL" sz="140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4579" name="Rectangle 1">
            <a:extLst>
              <a:ext uri="{FF2B5EF4-FFF2-40B4-BE49-F238E27FC236}">
                <a16:creationId xmlns:a16="http://schemas.microsoft.com/office/drawing/2014/main" id="{6A9D0FE7-FAC7-9D41-8DE3-6BF000E3AAC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0" name="Rectangle 2">
            <a:extLst>
              <a:ext uri="{FF2B5EF4-FFF2-40B4-BE49-F238E27FC236}">
                <a16:creationId xmlns:a16="http://schemas.microsoft.com/office/drawing/2014/main" id="{2A38957C-29DE-7046-98E0-C16169F6317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nl-NL" altLang="nl-NL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0408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ekst 5"/>
          <p:cNvSpPr>
            <a:spLocks noGrp="1"/>
          </p:cNvSpPr>
          <p:nvPr>
            <p:ph type="body" sz="quarter" idx="13" hasCustomPrompt="1"/>
          </p:nvPr>
        </p:nvSpPr>
        <p:spPr>
          <a:xfrm>
            <a:off x="1" y="-1"/>
            <a:ext cx="9143999" cy="4521941"/>
          </a:xfrm>
          <a:solidFill>
            <a:srgbClr val="8592BC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2"/>
            <a:ext cx="9144000" cy="3719335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59243" y="1052736"/>
            <a:ext cx="7389221" cy="1656184"/>
          </a:xfrm>
        </p:spPr>
        <p:txBody>
          <a:bodyPr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presentation</a:t>
            </a:r>
          </a:p>
        </p:txBody>
      </p:sp>
      <p:sp>
        <p:nvSpPr>
          <p:cNvPr id="20" name="Tijdelijke aanduiding voor tekst 19"/>
          <p:cNvSpPr>
            <a:spLocks noGrp="1"/>
          </p:cNvSpPr>
          <p:nvPr>
            <p:ph type="body" sz="quarter" idx="14" hasCustomPrompt="1"/>
          </p:nvPr>
        </p:nvSpPr>
        <p:spPr>
          <a:xfrm>
            <a:off x="1359243" y="3934610"/>
            <a:ext cx="4042079" cy="393700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Subtitle presentation</a:t>
            </a:r>
          </a:p>
        </p:txBody>
      </p:sp>
      <p:sp>
        <p:nvSpPr>
          <p:cNvPr id="8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5497060" y="3934685"/>
            <a:ext cx="3243080" cy="394127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Date</a:t>
            </a:r>
          </a:p>
        </p:txBody>
      </p:sp>
      <p:pic>
        <p:nvPicPr>
          <p:cNvPr id="12" name="Picture 71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423" y="5013474"/>
            <a:ext cx="2358752" cy="105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935" y="6543376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37975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4" name="Tijdelijke aanduiding voor grafiek 3"/>
          <p:cNvSpPr>
            <a:spLocks noGrp="1"/>
          </p:cNvSpPr>
          <p:nvPr>
            <p:ph type="chart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 graph</a:t>
            </a:r>
          </a:p>
        </p:txBody>
      </p:sp>
      <p:pic>
        <p:nvPicPr>
          <p:cNvPr id="14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950967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3" name="Tijdelijke aanduiding voor media 12"/>
          <p:cNvSpPr>
            <a:spLocks noGrp="1"/>
          </p:cNvSpPr>
          <p:nvPr>
            <p:ph type="media" sz="quarter" idx="13" hasCustomPrompt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 video</a:t>
            </a:r>
          </a:p>
        </p:txBody>
      </p:sp>
      <p:pic>
        <p:nvPicPr>
          <p:cNvPr id="15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170741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sluit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1" y="2"/>
            <a:ext cx="9144000" cy="4521939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 dirty="0"/>
              <a:t>..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331640" y="1052736"/>
            <a:ext cx="7390800" cy="1656184"/>
          </a:xfrm>
        </p:spPr>
        <p:txBody>
          <a:bodyPr/>
          <a:lstStyle>
            <a:lvl1pPr algn="l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Title closure</a:t>
            </a:r>
          </a:p>
        </p:txBody>
      </p:sp>
      <p:pic>
        <p:nvPicPr>
          <p:cNvPr id="9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313" y="6543376"/>
            <a:ext cx="3588750" cy="270000"/>
          </a:xfrm>
          <a:prstGeom prst="rect">
            <a:avLst/>
          </a:prstGeom>
        </p:spPr>
      </p:pic>
      <p:pic>
        <p:nvPicPr>
          <p:cNvPr id="10" name="Picture 71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423" y="5013474"/>
            <a:ext cx="2358752" cy="1053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62880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x-none" altLang="x-non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67BBD7F-619A-E247-B6EC-6EA23F70B34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6806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9D0AA8D-2442-5748-A2D1-F7D837CF75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C4BB7F10-BAF7-DF4D-82D8-D49C41DC425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396B8207-8182-F34B-B73F-9E55B8B2A8B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FB3305-C8EF-A14E-A190-6BBAC464AFC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3437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sopg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5" y="1252836"/>
            <a:ext cx="5030981" cy="4795836"/>
          </a:xfrm>
          <a:noFill/>
        </p:spPr>
        <p:txBody>
          <a:bodyPr vert="horz" wrap="none" lIns="0" tIns="0" rIns="0" bIns="0"/>
          <a:lstStyle>
            <a:lvl1pPr marL="271318" indent="-27131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+mj-lt"/>
              <a:buAutoNum type="arabicPeriod"/>
              <a:defRPr sz="2000">
                <a:solidFill>
                  <a:schemeClr val="bg2"/>
                </a:solidFill>
              </a:defRPr>
            </a:lvl1pPr>
            <a:lvl2pPr marL="406977" indent="-135659">
              <a:buClr>
                <a:schemeClr val="bg2"/>
              </a:buClr>
              <a:buFont typeface="Arial" panose="020B0604020202020204" pitchFamily="34" charset="0"/>
              <a:buChar char="•"/>
              <a:defRPr sz="1600"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  <a:lvl6pPr marL="271318" indent="-271318">
              <a:spcBef>
                <a:spcPts val="600"/>
              </a:spcBef>
              <a:spcAft>
                <a:spcPts val="600"/>
              </a:spcAft>
              <a:buClr>
                <a:schemeClr val="bg2"/>
              </a:buClr>
              <a:buFont typeface="+mj-lt"/>
              <a:buAutoNum type="arabicPeriod"/>
              <a:tabLst/>
              <a:defRPr sz="2000">
                <a:solidFill>
                  <a:schemeClr val="bg2"/>
                </a:solidFill>
              </a:defRPr>
            </a:lvl6pPr>
            <a:lvl7pPr marL="406977" indent="-135659">
              <a:buClr>
                <a:schemeClr val="bg2"/>
              </a:buClr>
              <a:buFont typeface="Arial" panose="020B0604020202020204" pitchFamily="34" charset="0"/>
              <a:buChar char="•"/>
              <a:defRPr>
                <a:solidFill>
                  <a:schemeClr val="bg2"/>
                </a:solidFill>
              </a:defRPr>
            </a:lvl7pPr>
            <a:lvl8pPr>
              <a:defRPr sz="1400">
                <a:solidFill>
                  <a:schemeClr val="bg2"/>
                </a:solidFill>
              </a:defRPr>
            </a:lvl8pPr>
            <a:lvl9pPr>
              <a:defRPr baseline="0">
                <a:solidFill>
                  <a:schemeClr val="bg2"/>
                </a:solidFill>
              </a:defRPr>
            </a:lvl9pPr>
          </a:lstStyle>
          <a:p>
            <a:pPr lvl="0"/>
            <a:r>
              <a:rPr lang="en-US" noProof="0" dirty="0"/>
              <a:t>Numbering</a:t>
            </a:r>
          </a:p>
          <a:p>
            <a:pPr lvl="1"/>
            <a:r>
              <a:rPr lang="en-US" noProof="0" dirty="0"/>
              <a:t>Bullet</a:t>
            </a:r>
          </a:p>
          <a:p>
            <a:pPr lvl="2"/>
            <a:r>
              <a:rPr lang="en-US" noProof="0" dirty="0"/>
              <a:t>Plain </a:t>
            </a:r>
            <a:r>
              <a:rPr lang="en-US" noProof="0" dirty="0" err="1"/>
              <a:t>tekst</a:t>
            </a:r>
            <a:r>
              <a:rPr lang="en-US" noProof="0" dirty="0"/>
              <a:t>	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yellow</a:t>
            </a:r>
          </a:p>
          <a:p>
            <a:pPr lvl="5"/>
            <a:r>
              <a:rPr lang="en-US" noProof="0" dirty="0"/>
              <a:t>Numbering</a:t>
            </a:r>
          </a:p>
          <a:p>
            <a:pPr lvl="6"/>
            <a:r>
              <a:rPr lang="en-US" noProof="0" dirty="0"/>
              <a:t>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sp>
        <p:nvSpPr>
          <p:cNvPr id="7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5587316" y="1252539"/>
            <a:ext cx="3152019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grpSp>
        <p:nvGrpSpPr>
          <p:cNvPr id="8" name="Grid" hidden="1"/>
          <p:cNvGrpSpPr/>
          <p:nvPr userDrawn="1"/>
        </p:nvGrpSpPr>
        <p:grpSpPr>
          <a:xfrm>
            <a:off x="0" y="0"/>
            <a:ext cx="9144002" cy="6858004"/>
            <a:chOff x="-2" y="-1"/>
            <a:chExt cx="12198353" cy="6858004"/>
          </a:xfrm>
        </p:grpSpPr>
        <p:sp>
          <p:nvSpPr>
            <p:cNvPr id="9" name="Rechthoek 8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4" name="Rechthoek 13"/>
            <p:cNvSpPr/>
            <p:nvPr userDrawn="1"/>
          </p:nvSpPr>
          <p:spPr bwMode="auto">
            <a:xfrm rot="5400000">
              <a:off x="392346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pic>
        <p:nvPicPr>
          <p:cNvPr id="18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26134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horz"/>
          <a:lstStyle>
            <a:lvl3pPr>
              <a:defRPr/>
            </a:lvl3pPr>
            <a:lvl4pPr>
              <a:defRPr/>
            </a:lvl4pPr>
            <a:lvl5pPr>
              <a:defRPr/>
            </a:lvl5pPr>
            <a:lvl8pPr>
              <a:defRPr sz="1600"/>
            </a:lvl8pPr>
            <a:lvl9pPr>
              <a:defRPr/>
            </a:lvl9pPr>
          </a:lstStyle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pic>
        <p:nvPicPr>
          <p:cNvPr id="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596851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75%/2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5" y="1252836"/>
            <a:ext cx="584065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0" y="0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5003585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6396986" y="1252539"/>
            <a:ext cx="2342350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302820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50%/5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4091501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8162" y="1252539"/>
            <a:ext cx="4091174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6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767422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25%/75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4" y="1252836"/>
            <a:ext cx="254800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611099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3104334" y="1252539"/>
            <a:ext cx="5635001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6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317621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100%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3"/>
            <a:chOff x="-2" y="-1"/>
            <a:chExt cx="12198353" cy="6858003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04665" y="1252539"/>
            <a:ext cx="8334560" cy="4795837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5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58224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4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3" y="1252836"/>
            <a:ext cx="4091501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  <a:p>
            <a:pPr lvl="0"/>
            <a:endParaRPr lang="en-US" noProof="0" dirty="0"/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59312" cy="6858004"/>
            <a:chOff x="-2" y="-1"/>
            <a:chExt cx="12218777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6" name="Rechthoek 15"/>
            <p:cNvSpPr/>
            <p:nvPr userDrawn="1"/>
          </p:nvSpPr>
          <p:spPr bwMode="auto">
            <a:xfrm rot="10800000">
              <a:off x="5360772" y="3549589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8161" y="1252539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6762195" y="1252539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8" name="Tijdelijke aanduiding voor afbeelding 13"/>
          <p:cNvSpPr>
            <a:spLocks noGrp="1"/>
          </p:cNvSpPr>
          <p:nvPr>
            <p:ph type="pic" sz="quarter" idx="15" hasCustomPrompt="1"/>
          </p:nvPr>
        </p:nvSpPr>
        <p:spPr>
          <a:xfrm>
            <a:off x="4648161" y="3751624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9" name="Tijdelijke aanduiding voor afbeelding 13"/>
          <p:cNvSpPr>
            <a:spLocks noGrp="1"/>
          </p:cNvSpPr>
          <p:nvPr>
            <p:ph type="pic" sz="quarter" idx="16" hasCustomPrompt="1"/>
          </p:nvPr>
        </p:nvSpPr>
        <p:spPr>
          <a:xfrm>
            <a:off x="6762195" y="3751624"/>
            <a:ext cx="1969913" cy="2297049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21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73449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&amp; Beeld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 hasCustomPrompt="1"/>
          </p:nvPr>
        </p:nvSpPr>
        <p:spPr>
          <a:xfrm>
            <a:off x="404664" y="1252836"/>
            <a:ext cx="4091500" cy="4795836"/>
          </a:xfrm>
        </p:spPr>
        <p:txBody>
          <a:bodyPr vert="horz"/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grpSp>
        <p:nvGrpSpPr>
          <p:cNvPr id="7" name="Grid" hidden="1"/>
          <p:cNvGrpSpPr/>
          <p:nvPr userDrawn="1"/>
        </p:nvGrpSpPr>
        <p:grpSpPr>
          <a:xfrm>
            <a:off x="-1" y="-1"/>
            <a:ext cx="9144002" cy="6858004"/>
            <a:chOff x="-2" y="-1"/>
            <a:chExt cx="12198353" cy="6858004"/>
          </a:xfrm>
        </p:grpSpPr>
        <p:sp>
          <p:nvSpPr>
            <p:cNvPr id="8" name="Rechthoek 7"/>
            <p:cNvSpPr/>
            <p:nvPr userDrawn="1"/>
          </p:nvSpPr>
          <p:spPr bwMode="auto">
            <a:xfrm>
              <a:off x="0" y="0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9" name="Rechthoek 8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0" name="Rechthoek 9"/>
            <p:cNvSpPr/>
            <p:nvPr userDrawn="1"/>
          </p:nvSpPr>
          <p:spPr bwMode="auto">
            <a:xfrm rot="5400000">
              <a:off x="8567017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1" name="Rechthoek 10"/>
            <p:cNvSpPr/>
            <p:nvPr userDrawn="1"/>
          </p:nvSpPr>
          <p:spPr bwMode="auto">
            <a:xfrm>
              <a:off x="0" y="8481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2" name="Rechthoek 11"/>
            <p:cNvSpPr/>
            <p:nvPr userDrawn="1"/>
          </p:nvSpPr>
          <p:spPr bwMode="auto">
            <a:xfrm>
              <a:off x="0" y="6048672"/>
              <a:ext cx="12198350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3" name="Rechthoek 12"/>
            <p:cNvSpPr/>
            <p:nvPr userDrawn="1"/>
          </p:nvSpPr>
          <p:spPr bwMode="auto">
            <a:xfrm rot="5400000">
              <a:off x="2670173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5" name="Rechthoek 14"/>
            <p:cNvSpPr/>
            <p:nvPr userDrawn="1"/>
          </p:nvSpPr>
          <p:spPr bwMode="auto">
            <a:xfrm rot="5400000">
              <a:off x="5568012" y="3327836"/>
              <a:ext cx="6858003" cy="202331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685434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1499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  <p:sp>
        <p:nvSpPr>
          <p:cNvPr id="14" name="Tijdelijke aanduiding voor afbeelding 13"/>
          <p:cNvSpPr>
            <a:spLocks noGrp="1"/>
          </p:cNvSpPr>
          <p:nvPr>
            <p:ph type="pic" sz="quarter" idx="13" hasCustomPrompt="1"/>
          </p:nvPr>
        </p:nvSpPr>
        <p:spPr>
          <a:xfrm>
            <a:off x="4647835" y="1252538"/>
            <a:ext cx="1969200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sp>
        <p:nvSpPr>
          <p:cNvPr id="17" name="Tijdelijke aanduiding voor afbeelding 13"/>
          <p:cNvSpPr>
            <a:spLocks noGrp="1"/>
          </p:cNvSpPr>
          <p:nvPr>
            <p:ph type="pic" sz="quarter" idx="14" hasCustomPrompt="1"/>
          </p:nvPr>
        </p:nvSpPr>
        <p:spPr>
          <a:xfrm>
            <a:off x="6760490" y="1252538"/>
            <a:ext cx="1969200" cy="4796134"/>
          </a:xfrm>
          <a:solidFill>
            <a:schemeClr val="tx2">
              <a:lumMod val="20000"/>
              <a:lumOff val="80000"/>
            </a:schemeClr>
          </a:solidFill>
        </p:spPr>
        <p:txBody>
          <a:bodyPr bIns="180000" anchor="ctr">
            <a:normAutofit/>
          </a:bodyPr>
          <a:lstStyle>
            <a:lvl1pPr marL="0" indent="0" algn="ctr">
              <a:lnSpc>
                <a:spcPct val="250000"/>
              </a:lnSpc>
              <a:buNone/>
              <a:defRPr sz="1049" baseline="0"/>
            </a:lvl1pPr>
          </a:lstStyle>
          <a:p>
            <a:r>
              <a:rPr lang="en-US" noProof="0" dirty="0"/>
              <a:t>Click here to insert</a:t>
            </a:r>
            <a:br>
              <a:rPr lang="en-US" noProof="0" dirty="0"/>
            </a:br>
            <a:r>
              <a:rPr lang="en-US" noProof="0" dirty="0"/>
              <a:t>an image</a:t>
            </a:r>
          </a:p>
        </p:txBody>
      </p:sp>
      <p:pic>
        <p:nvPicPr>
          <p:cNvPr id="18" name="Picture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663" y="6545608"/>
            <a:ext cx="3588750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982251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04665" y="404664"/>
            <a:ext cx="8334670" cy="43204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 dirty="0"/>
              <a:t>Title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04665" y="1252836"/>
            <a:ext cx="8334670" cy="479583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 dirty="0"/>
              <a:t>Bullet</a:t>
            </a:r>
          </a:p>
          <a:p>
            <a:pPr lvl="1"/>
            <a:r>
              <a:rPr lang="en-US" noProof="0" dirty="0"/>
              <a:t>Sub-bullet</a:t>
            </a:r>
          </a:p>
          <a:p>
            <a:pPr lvl="2"/>
            <a:r>
              <a:rPr lang="en-US" noProof="0" dirty="0"/>
              <a:t>Plain text</a:t>
            </a:r>
          </a:p>
          <a:p>
            <a:pPr lvl="3"/>
            <a:r>
              <a:rPr lang="en-US" noProof="0" dirty="0"/>
              <a:t>Header dark blue</a:t>
            </a:r>
          </a:p>
          <a:p>
            <a:pPr lvl="4"/>
            <a:r>
              <a:rPr lang="en-US" noProof="0" dirty="0"/>
              <a:t>Header light blue</a:t>
            </a:r>
          </a:p>
          <a:p>
            <a:pPr lvl="5"/>
            <a:r>
              <a:rPr lang="en-US" noProof="0" dirty="0"/>
              <a:t>Bullet</a:t>
            </a:r>
          </a:p>
          <a:p>
            <a:pPr lvl="6"/>
            <a:r>
              <a:rPr lang="en-US" noProof="0" dirty="0"/>
              <a:t>Sub-bullet</a:t>
            </a:r>
          </a:p>
          <a:p>
            <a:pPr lvl="7"/>
            <a:r>
              <a:rPr lang="en-US" sz="1349" noProof="0" dirty="0"/>
              <a:t>Plain text</a:t>
            </a:r>
          </a:p>
          <a:p>
            <a:pPr lvl="8"/>
            <a:r>
              <a:rPr lang="en-US" noProof="0" dirty="0"/>
              <a:t>Header dark blue</a:t>
            </a:r>
          </a:p>
        </p:txBody>
      </p:sp>
      <p:sp>
        <p:nvSpPr>
          <p:cNvPr id="20" name="Rechthoek 19"/>
          <p:cNvSpPr/>
          <p:nvPr userDrawn="1"/>
        </p:nvSpPr>
        <p:spPr bwMode="auto">
          <a:xfrm>
            <a:off x="0" y="6453336"/>
            <a:ext cx="9144000" cy="404664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/>
        </p:spPr>
        <p:txBody>
          <a:bodyPr vert="horz" wrap="square" lIns="68544" tIns="34272" rIns="68544" bIns="342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685434" rtl="0" eaLnBrk="1" fontAlgn="base" latinLnBrk="0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charset="0"/>
              <a:buNone/>
              <a:tabLst/>
            </a:pPr>
            <a:endParaRPr kumimoji="0" lang="en-US" sz="1499" b="0" i="0" u="none" strike="noStrike" cap="none" normalizeH="0" baseline="0" noProof="0" dirty="0">
              <a:ln>
                <a:noFill/>
              </a:ln>
              <a:solidFill>
                <a:schemeClr val="bg1"/>
              </a:solidFill>
              <a:effectLst/>
              <a:latin typeface="Minion" pitchFamily="2" charset="0"/>
            </a:endParaRPr>
          </a:p>
        </p:txBody>
      </p:sp>
      <p:grpSp>
        <p:nvGrpSpPr>
          <p:cNvPr id="15" name="Grid" hidden="1"/>
          <p:cNvGrpSpPr/>
          <p:nvPr userDrawn="1"/>
        </p:nvGrpSpPr>
        <p:grpSpPr>
          <a:xfrm>
            <a:off x="0" y="0"/>
            <a:ext cx="9144000" cy="6858004"/>
            <a:chOff x="-2" y="-1"/>
            <a:chExt cx="9144000" cy="6858004"/>
          </a:xfrm>
        </p:grpSpPr>
        <p:sp>
          <p:nvSpPr>
            <p:cNvPr id="16" name="Rechthoek 15"/>
            <p:cNvSpPr/>
            <p:nvPr userDrawn="1"/>
          </p:nvSpPr>
          <p:spPr bwMode="auto">
            <a:xfrm>
              <a:off x="0" y="0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7" name="Rechthoek 16"/>
            <p:cNvSpPr/>
            <p:nvPr userDrawn="1"/>
          </p:nvSpPr>
          <p:spPr bwMode="auto">
            <a:xfrm rot="5400000">
              <a:off x="-3226672" y="3226669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8" name="Rechthoek 17"/>
            <p:cNvSpPr/>
            <p:nvPr userDrawn="1"/>
          </p:nvSpPr>
          <p:spPr bwMode="auto">
            <a:xfrm rot="5400000">
              <a:off x="5512664" y="3226670"/>
              <a:ext cx="6858003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19" name="Rechthoek 18"/>
            <p:cNvSpPr/>
            <p:nvPr userDrawn="1"/>
          </p:nvSpPr>
          <p:spPr bwMode="auto">
            <a:xfrm>
              <a:off x="0" y="848172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  <p:sp>
          <p:nvSpPr>
            <p:cNvPr id="21" name="Rechthoek 20"/>
            <p:cNvSpPr/>
            <p:nvPr userDrawn="1"/>
          </p:nvSpPr>
          <p:spPr bwMode="auto">
            <a:xfrm>
              <a:off x="0" y="6048672"/>
              <a:ext cx="9143998" cy="40466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5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</a:pPr>
              <a:endParaRPr kumimoji="0" lang="nl-NL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Minion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980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58" r:id="rId3"/>
    <p:sldLayoutId id="2147483665" r:id="rId4"/>
    <p:sldLayoutId id="2147483661" r:id="rId5"/>
    <p:sldLayoutId id="2147483664" r:id="rId6"/>
    <p:sldLayoutId id="2147483666" r:id="rId7"/>
    <p:sldLayoutId id="2147483662" r:id="rId8"/>
    <p:sldLayoutId id="2147483663" r:id="rId9"/>
    <p:sldLayoutId id="2147483667" r:id="rId10"/>
    <p:sldLayoutId id="2147483668" r:id="rId11"/>
    <p:sldLayoutId id="2147483670" r:id="rId12"/>
    <p:sldLayoutId id="2147483671" r:id="rId13"/>
    <p:sldLayoutId id="2147483672" r:id="rId14"/>
  </p:sldLayoutIdLst>
  <p:hf hdr="0" ftr="0"/>
  <p:txStyles>
    <p:titleStyle>
      <a:lvl1pPr algn="l" defTabSz="685434" rtl="0" eaLnBrk="1" latinLnBrk="0" hangingPunct="1">
        <a:spcBef>
          <a:spcPct val="0"/>
        </a:spcBef>
        <a:buNone/>
        <a:defRPr sz="3600" b="1" i="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35659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1pPr>
      <a:lvl2pPr marL="271318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-"/>
        <a:defRPr sz="1400" kern="1200">
          <a:solidFill>
            <a:schemeClr val="bg2"/>
          </a:solidFill>
          <a:latin typeface="+mn-lt"/>
          <a:ea typeface="+mn-ea"/>
          <a:cs typeface="+mn-cs"/>
        </a:defRPr>
      </a:lvl2pPr>
      <a:lvl3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kern="1200" baseline="0">
          <a:solidFill>
            <a:schemeClr val="bg2"/>
          </a:solidFill>
          <a:latin typeface="+mn-lt"/>
          <a:ea typeface="+mn-ea"/>
          <a:cs typeface="+mn-cs"/>
        </a:defRPr>
      </a:lvl3pPr>
      <a:lvl4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>
          <a:solidFill>
            <a:schemeClr val="bg2"/>
          </a:solidFill>
          <a:latin typeface="+mn-lt"/>
          <a:ea typeface="+mn-ea"/>
          <a:cs typeface="+mn-cs"/>
        </a:defRPr>
      </a:lvl4pPr>
      <a:lvl5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35659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6pPr>
      <a:lvl7pPr marL="271318" indent="-135659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Clr>
          <a:schemeClr val="bg2"/>
        </a:buClr>
        <a:buFont typeface="Arial" panose="020B0604020202020204" pitchFamily="34" charset="0"/>
        <a:buChar char="-"/>
        <a:defRPr sz="1600" kern="1200">
          <a:solidFill>
            <a:schemeClr val="bg2"/>
          </a:solidFill>
          <a:latin typeface="+mn-lt"/>
          <a:ea typeface="+mn-ea"/>
          <a:cs typeface="+mn-cs"/>
        </a:defRPr>
      </a:lvl7pPr>
      <a:lvl8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2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685434" rtl="0" eaLnBrk="1" latinLnBrk="0" hangingPunct="1">
        <a:lnSpc>
          <a:spcPct val="90000"/>
        </a:lnSpc>
        <a:spcBef>
          <a:spcPts val="450"/>
        </a:spcBef>
        <a:spcAft>
          <a:spcPts val="450"/>
        </a:spcAft>
        <a:buFont typeface="Arial" panose="020B0604020202020204" pitchFamily="34" charset="0"/>
        <a:buNone/>
        <a:defRPr sz="1600" b="1" kern="1200" baseline="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1pPr>
      <a:lvl2pPr marL="342717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2pPr>
      <a:lvl3pPr marL="685434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3pPr>
      <a:lvl4pPr marL="1028151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4pPr>
      <a:lvl5pPr marL="1370868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5pPr>
      <a:lvl6pPr marL="1713586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6pPr>
      <a:lvl7pPr marL="2056303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7pPr>
      <a:lvl8pPr marL="2399020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8pPr>
      <a:lvl9pPr marL="2741737" algn="l" defTabSz="685434" rtl="0" eaLnBrk="1" latinLnBrk="0" hangingPunct="1">
        <a:defRPr sz="13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ryOC83PH1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voyanttools.org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jdelijke aanduiding voor tekst 1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15" name="Tijdelijke aanduiding voor tekst 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1052736"/>
            <a:ext cx="9143999" cy="1656184"/>
          </a:xfrm>
        </p:spPr>
        <p:txBody>
          <a:bodyPr/>
          <a:lstStyle/>
          <a:p>
            <a:pPr algn="ctr"/>
            <a:r>
              <a:rPr lang="en-US" sz="3600" dirty="0"/>
              <a:t>Digital Media Technology</a:t>
            </a:r>
            <a:br>
              <a:rPr lang="en-US" sz="3600" dirty="0"/>
            </a:br>
            <a:br>
              <a:rPr lang="en-US" sz="3600" i="1" dirty="0"/>
            </a:br>
            <a:r>
              <a:rPr lang="en-US" altLang="en-US" sz="3600" b="0" i="1" dirty="0"/>
              <a:t>Week 8: Data, </a:t>
            </a:r>
            <a:r>
              <a:rPr lang="en-US" altLang="en-US" sz="3600" b="0" i="1" dirty="0" err="1"/>
              <a:t>Algoritnms</a:t>
            </a:r>
            <a:r>
              <a:rPr lang="en-US" altLang="en-US" sz="3600" b="0" i="1" dirty="0"/>
              <a:t>, </a:t>
            </a:r>
            <a:br>
              <a:rPr lang="en-US" altLang="en-US" sz="3600" b="0" i="1" dirty="0"/>
            </a:br>
            <a:r>
              <a:rPr lang="en-US" altLang="en-US" sz="3600" b="0" i="1" dirty="0"/>
              <a:t>Interpretation</a:t>
            </a:r>
            <a:endParaRPr lang="en-US" sz="3600" b="0" i="1" dirty="0"/>
          </a:p>
        </p:txBody>
      </p:sp>
    </p:spTree>
    <p:extLst>
      <p:ext uri="{BB962C8B-B14F-4D97-AF65-F5344CB8AC3E}">
        <p14:creationId xmlns:p14="http://schemas.microsoft.com/office/powerpoint/2010/main" val="2977814846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>
            <a:extLst>
              <a:ext uri="{FF2B5EF4-FFF2-40B4-BE49-F238E27FC236}">
                <a16:creationId xmlns:a16="http://schemas.microsoft.com/office/drawing/2014/main" id="{EB87BF1C-54CE-0E43-B988-FD58324BC6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013" y="188913"/>
            <a:ext cx="7199312" cy="352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John Searle’s “</a:t>
            </a: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Chinese Room Argument</a:t>
            </a: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”</a:t>
            </a:r>
            <a:b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</a:b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1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pic>
        <p:nvPicPr>
          <p:cNvPr id="27650" name="Picture 1">
            <a:hlinkClick r:id="rId3"/>
            <a:extLst>
              <a:ext uri="{FF2B5EF4-FFF2-40B4-BE49-F238E27FC236}">
                <a16:creationId xmlns:a16="http://schemas.microsoft.com/office/drawing/2014/main" id="{A421C3BC-6889-A44E-B559-F09A50DC82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2205038"/>
            <a:ext cx="6480175" cy="337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7356647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1" name="Picture 1">
            <a:extLst>
              <a:ext uri="{FF2B5EF4-FFF2-40B4-BE49-F238E27FC236}">
                <a16:creationId xmlns:a16="http://schemas.microsoft.com/office/drawing/2014/main" id="{35EBBC15-EF7D-EF44-97E4-979BD0EDC6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620713"/>
            <a:ext cx="4699000" cy="307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2" name="Picture 2">
            <a:extLst>
              <a:ext uri="{FF2B5EF4-FFF2-40B4-BE49-F238E27FC236}">
                <a16:creationId xmlns:a16="http://schemas.microsoft.com/office/drawing/2014/main" id="{373E103E-4EAB-8646-97AE-AA83DF35B4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6688" y="1557338"/>
            <a:ext cx="2065337" cy="269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3" name="TextBox 7">
            <a:extLst>
              <a:ext uri="{FF2B5EF4-FFF2-40B4-BE49-F238E27FC236}">
                <a16:creationId xmlns:a16="http://schemas.microsoft.com/office/drawing/2014/main" id="{51910044-6C46-874C-AD65-4549A91941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560" y="5300663"/>
            <a:ext cx="81369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altLang="en-US" sz="2800" dirty="0">
                <a:solidFill>
                  <a:schemeClr val="bg2"/>
                </a:solidFill>
              </a:rPr>
              <a:t>Langdon Winner, “Do Artefacts have Politics?”</a:t>
            </a:r>
          </a:p>
        </p:txBody>
      </p:sp>
    </p:spTree>
    <p:extLst>
      <p:ext uri="{BB962C8B-B14F-4D97-AF65-F5344CB8AC3E}">
        <p14:creationId xmlns:p14="http://schemas.microsoft.com/office/powerpoint/2010/main" val="1083146350"/>
      </p:ext>
    </p:extLst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EC3B8020-5504-1540-9332-1198AC09B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663" y="476250"/>
            <a:ext cx="8335962" cy="431800"/>
          </a:xfrm>
        </p:spPr>
        <p:txBody>
          <a:bodyPr/>
          <a:lstStyle/>
          <a:p>
            <a:pPr algn="ctr">
              <a:buFont typeface="Times New Roman" charset="0"/>
              <a:buNone/>
              <a:defRPr/>
            </a:pPr>
            <a:r>
              <a:rPr lang="en-US" dirty="0"/>
              <a:t>Subjectivity</a:t>
            </a:r>
          </a:p>
        </p:txBody>
      </p:sp>
      <p:sp>
        <p:nvSpPr>
          <p:cNvPr id="34820" name="Rectangle 2">
            <a:extLst>
              <a:ext uri="{FF2B5EF4-FFF2-40B4-BE49-F238E27FC236}">
                <a16:creationId xmlns:a16="http://schemas.microsoft.com/office/drawing/2014/main" id="{7DFD5E4C-ACD7-E048-85DE-26A5274B8F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6280" y="1340768"/>
            <a:ext cx="6552728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Algorithms are created by human programmers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They reflect subjective views on how textual phenomena ought to be identified an on how they can be analysed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Flanders and Jockers note that “tools bring the data into existence, not just into view”. Cf. Johanna Drucker: From Data to </a:t>
            </a:r>
            <a:r>
              <a:rPr lang="en-GB" altLang="en-US" sz="28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Capta</a:t>
            </a: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. Or perhaps: </a:t>
            </a:r>
            <a:r>
              <a:rPr lang="en-GB" altLang="en-US" sz="28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Facta</a:t>
            </a: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 or </a:t>
            </a:r>
            <a:r>
              <a:rPr lang="en-GB" altLang="en-US" sz="28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Constructa</a:t>
            </a: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?</a:t>
            </a:r>
            <a:b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</a:br>
            <a:b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</a:b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071517"/>
      </p:ext>
    </p:extLst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7" name="Picture 6">
            <a:extLst>
              <a:ext uri="{FF2B5EF4-FFF2-40B4-BE49-F238E27FC236}">
                <a16:creationId xmlns:a16="http://schemas.microsoft.com/office/drawing/2014/main" id="{CBC8D0EC-B5E2-CA4E-96D0-F228F4D27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097" y="1916832"/>
            <a:ext cx="1439862" cy="270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057EB3FD-80DB-6747-B0BE-D3F3FE319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90525"/>
            <a:ext cx="9144000" cy="431800"/>
          </a:xfrm>
        </p:spPr>
        <p:txBody>
          <a:bodyPr/>
          <a:lstStyle/>
          <a:p>
            <a:pPr algn="ctr">
              <a:buFont typeface="Times New Roman" charset="0"/>
              <a:buNone/>
              <a:defRPr/>
            </a:pPr>
            <a:r>
              <a:rPr lang="en-US" dirty="0"/>
              <a:t>Opacity of algorithms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2325DA8-5B02-0149-8FED-FB85D54BD366}"/>
              </a:ext>
            </a:extLst>
          </p:cNvPr>
          <p:cNvCxnSpPr/>
          <p:nvPr/>
        </p:nvCxnSpPr>
        <p:spPr>
          <a:xfrm flipV="1">
            <a:off x="3969247" y="2437532"/>
            <a:ext cx="0" cy="1871663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701" name="TextBox 1">
            <a:extLst>
              <a:ext uri="{FF2B5EF4-FFF2-40B4-BE49-F238E27FC236}">
                <a16:creationId xmlns:a16="http://schemas.microsoft.com/office/drawing/2014/main" id="{C1827C21-33BE-6946-8A95-1182F70BF7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6947" y="4348882"/>
            <a:ext cx="336755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1200" dirty="0">
                <a:hlinkClick r:id="rId3"/>
              </a:rPr>
              <a:t>www.voyant-tools.org</a:t>
            </a:r>
            <a:endParaRPr lang="en-US" altLang="en-US" sz="1200" dirty="0"/>
          </a:p>
          <a:p>
            <a:pPr algn="ctr"/>
            <a:endParaRPr lang="en-US" altLang="en-US" sz="1200" dirty="0"/>
          </a:p>
        </p:txBody>
      </p:sp>
      <p:sp>
        <p:nvSpPr>
          <p:cNvPr id="29702" name="Rectangle 3">
            <a:extLst>
              <a:ext uri="{FF2B5EF4-FFF2-40B4-BE49-F238E27FC236}">
                <a16:creationId xmlns:a16="http://schemas.microsoft.com/office/drawing/2014/main" id="{7C6C7807-E497-6C45-B4D2-2571E62F35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8024" y="5428444"/>
            <a:ext cx="3546475" cy="21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Tools</a:t>
            </a:r>
          </a:p>
        </p:txBody>
      </p:sp>
      <p:sp>
        <p:nvSpPr>
          <p:cNvPr id="29703" name="Rectangle 3">
            <a:extLst>
              <a:ext uri="{FF2B5EF4-FFF2-40B4-BE49-F238E27FC236}">
                <a16:creationId xmlns:a16="http://schemas.microsoft.com/office/drawing/2014/main" id="{EB6E87EE-928C-D444-B62A-E77495042F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584" y="5536332"/>
            <a:ext cx="3546475" cy="21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Algorithm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EF97C2-764D-D841-8C8C-94F7C22812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947" y="2126229"/>
            <a:ext cx="3367554" cy="2013299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89943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AutoShape 6" descr="data:image/jpeg;base64,/9j/4AAQSkZJRgABAQAAAQABAAD/2wCEAAkGBhQSERUUExQUFRUWGBoYGRgWGBwcHhcbHx0YHBkaGBgYHSYeFxskGhwYHy8gIycpLCwsGh8xNTAqNSYrLCkBCQoKDgwOGg8PGiwkHyQsLCwsLCwsLCwsLCwsLCksLCwsLCwsLCwsLCwsLCwsKSwsLCksLCwsLCwsLCwsLCwsLP/AABEIAOAA4AMBIgACEQEDEQH/xAAcAAABBQEBAQAAAAAAAAAAAAAFAQIDBAYHAAj/xAA+EAABAgMFBgQFAwQABQUAAAABAhEAAyEEBRIxQRMiUWFxgQaRofAyQrHB0QdS4RQjYvEVM3KCshY0U4OS/8QAGgEAAwEBAQEAAAAAAAAAAAAAAQIDAAQFBv/EACcRAAICAgIBBAICAwAAAAAAAAABAhEDIRIxQRMiUWEEgTLwkbHR/9oADAMBAAIRAxEAPwAEtnGEaP7eGYgS9YYHJbTPt9oVADFonRYeVV4sNMu3pCTVJZ9R2iLKtX984WUrFmKRjHtp6/xE8xmEQJIqT0H2hMjX7xg0SpcltIYuaXYf6h0maxdtIWWKueNYxhqk6kxHNmlTJbvDlLdXAPk2Q4Q1S84UYehIAbUwoYuxYQ0K041eHCXnw4+84wGeSNAQwGT9487APrDZisga8+HCHKWHFP8AcMKPlGvOJE69YhfhHpYpQwLNQ9U4199IYJlNMuMLhcmoira55TRBR3Id+5gN1sxa2RGVSfSGJdmPHrEU+14E41PTPDX/AGIhVfqM1IUkfuw0eCgMIolcwwzihOvIIqErUHAoGFeZ+0MtV5p2bpIP0J/y5CK1iJmTJaSoFnmHKp0/MG90Cg8maxy9/mJTP1Z4rIYnOH9PXWMYmxh35Uh8xYz10iHH3env3pCk7z/KKmn1/MajE2MfDEAXnrn7MNBJHU948lTUaBQSAhhlnp+YRUwgUHeHzlVzhiqF4NjURuSecPwtuwyWGJ5++0KEgJJ1NIwWhAXLvQZfnrCzptfdeMeB3ecRpzI1jGJgzB4VS3oKR5ag/BmhpJHeAahZaOdBHlKAU5rSHA8WAhNXIppGNQiaVLVr75QgWK1/mEnLcuYRLM+sajWPKHzYR5ZbjDZSXcmGyk6v9eMYxMhJY5++MeSjLKGTZ6tPrpEoQQl20yFYwoJt15BKsKd6m8x14dYEFCnLtU0Vhp0PCCEySmYsiWrBMOivhX5ZGLgBsyEqWlKnOEgkMSQetHhZLkqDdAWVPUwBwl1YVJQalBzU2mfr1iGfd+BTAnAfgXpX5VcDF6VL2i6YEur5QlIHX+TEEq/cAmJCUkhxvfC1dNTrDxTEbSKNokLRRiKsdUq4KGh18otSsUsy8Kirf3lKox0JfKmkCZF4qep6cugi3eN5CZLSlmIqTxOX0+sOoMXkX13mpcwEBTPuv9eUaOyzFChajV484z/he0KnTUSUAmYpk0S7Bw6uya1pSL18E2afglWkTkbTZqQU1B/xLb4BBDg5jKohOcVP032HtWFtrm4yyf8AiK0q80BWzUreOja6PwgXYr/ebs5owDEzjTTefTmMoCzbYRaFKILhbkdFZejRbgJzNsqdQsf45xLLmuKsTWsZy650y0TCXKUO9Mv+l9esGbRaUhWFxiyaJtFE0yVSgIUIo+phWejQ4nLh7rCFRq1RAtL4WhVrz9YRMvl7EYI9CmNRQR7KuTwqecNTOcv5CMAcaBzpCImE/mI1LxKarD69okUdBme9IwRynLc4RReFSH9YQSy/0jAEWxH1iIS3PD3rE5ZIpQZmKsq2kkploXNVwSCfMh4IG6LKFsab0QiYXdZA7gf6pEU25rfN+GRMSngkN5klzDf/AELbhnZZx5s/3g6+RFIS02hByUACd41LAcObwlnvWTL+ZTsQ6chzrqM4HWy5rSiqpU0NqUqp1MDJgL19YThGTuwuTRqLYqRMl4pcxO0SPmAClcn484zNvti8KEqfE5NTnQAREp4iNpY1D++MWSaJOmMSo1QVMM+T8yIrqDxpfB3hn+stAKxhs6CNqpKkpYVIAKszSrAkDTKNHN/TGzrta0i1iVZy2BRlrUz/ACnEQwB+YmrwzyRToEYSe0jmykgM3flDXg34i8JWixzFS5yCMJICk1SrmlQ0IrWsBjKbOGFDnhW9RZpm0OIUIVhLFSSGIf1bJwIW+b4lTcRlbTaKWC6kpDAZkEEkKUpiSGy1gdKmpwpplxyMXZl3STIVNSsBaSHlmjuWdJrjHHIjgc4X0YufqeaNzaXEETZ6iTiJJ1Jz7nWLcizrmBRDqNSTUltT/MUUpcsNY1avCWzSpKlqMwIxMn4RQKLk/GWrSnPOBPLGH8jcW+gJOlqlB9ohxklKwSObJcDzhtzgKnBa5iUhJclRqeXN4htliKQ+IKHKKbQbvoK0dTmriNcxjEgqXiEIJUfT3pEDpEKHrrDgrCGzeGpJeoZvWFnDMxgWeZxDJVM/ZhxFOUMWttYAUOky6E6w9CeOmkQyUc6k6w+dT7xg2LNVDASe/wBoZaFcTRodd95KmTNnZZYmTP8A5FBwkcUpNP8AuPYQUK2HrtujEnELPOtL/wD1yh1WplLHSnWCP9NeZRhkmx2ZOQTKKf8AyIPnBa4fBZUcdqmLnLpRROEdE5eka2RcsoBhLSw5cMom5/AtfJyxXhq+iXE6YrXcmkdwBEM60X1ZjvKtJA54w3rHXhcEr9gB5U+kNn3Oths50xDZMpx3SpwY3qP4NxXycUn/AKgWkHfLqGeJAcdWb1BiWyeP5Ewta7Ogj9yUgt2MbPxTZ58nftFmslslihJl7NYHVO6/NowSpF1WgkPaLCv/ACG1lvzbfAiT/Hw5NuO/rsfnOPkPyfC112z/AJE6WlZyTjKC/JMwZ8ogu79KthbJU5U1Gzkq2kwTEO6UVYB2Ls1WbPlASZ+mdqKdpZ1SbRLqypMzNuSmY8o6DYLG10FKkLM9SCFpJLiuQc03R6x52ZyxTSwZe3TjLf8Ai9lVUl71+0DrwWFJlGRLaSpKj/aQwUpSyZiilIoWatMomu8IK8NnURMzSnCd5iKFSn8jxjPXJfa0pKJUq0sDVMtWZJoSkg/SN1O8QJlWWXt0LE5dUpWA4LsSVgVBHUwuXDOcW07lbpJ1/deSvPjrpFm02eVaEGXbEoQpRCi3IEEM7gV8zAD9SrHdk2SJRWmXPlhJl7JDqwgFk/tYgDM8I0NosP8AVyBMSUibumiid2uE5Bnz7RlrbcVlmztvPxylVBYOlZbCCx+FWRpwhvxfyJxlHHmbT8ff152ReOLTaOEqEIhUbr9TrqsyP6ddlNMOzmUKcSxULY/uBI/7YwKhH0EZWuRxtU6Ll2ttpeKgxpc8A4c+Tx0Pxbdrz5qv72zTMTjCikYkkMnYTFqZT54evSMp4T8Kf1q8KV1CSpQADpYtqQCGIOesHbbarTZJCUWqXKnbNTJTNBJSAzYJiSCRT4S7Uyjg/LxzlOMsb6u19Ov+FMc4q0wfd9z4lKAScCqJf58W6CNc3OEuRTOBky4VS55TLKZhSkKAPzVIIUNMla8OMU7dfsyZNEwNLIUFJEtwAofMA+fOCG2TaZwUlapMwgJUastXzHOhJ0FI6sako+4SW3o2b6CI1p9/zEgzhZsKWZSmHOItoW3j30i7PQ/CkAbxnl69h9zGsBNbb1AYCvFqQPnX8t9OjfmGSrEpR1c68uPSIbwuiZLSlWFTKfCpiMTZ4XzA4wylHozUi2jxCaUFCK/WCsi1pWHT369dYw2AjlBC7baUk5MQ34hmkKm/IWvGaZkwSkOQ4BHFX4Edg8C+E0WeSks61B1K4/xHPf02uYTZ5mEOlFO5juFmTQRzZJW+KKJUrJpUpospNYahEPaEAydBiURBLiyiGFZHarGlaSkjMNHzx+oPhn+mtBAYJNR0/D07iPo4xy/9Z7rxSkThXCrCroculftDdSTDF3o5BYb2nWVeKVMWg/4kh+vGOuXTf0m8bA21Qi0sUqQ4SVkAndR8wKK0DO+Ucbte8kf408svuO0R3Hf5sdpRaBLTMKAoALdt4FL0LuAYGb8aGZKTXuTtAU3B66O2XVNXZ5CEpkKNUpmKJZ1Meb4QNa+sMvPw8udLEuYoJXKxLQpZcLSatQumv17wEsHjddqsqZqpcqUrEpDic20wpSxKS6gQ5HOC9j8TS1zE7bFQAHClagyaODhDgs9OMeU/w/SyerB0/Pn9f7OhZZSTVWXbutNqlylD+ykrZycRIGQyOVfWK4my5yhKWEhQqpSTQKYj4VEt0eKt6+MrOmcClSigCoKVJOZoApLHSI7AuzTSqclSpAzWqaoFHZVGJ0GvKOeOPLmyPLONV0UaUY0jIfqH4MEuzm1bQFaZglKTVlDIFJOoPp0rzPA5YVMdA/U5MwrK0zD/AE52aUSwotRBZZSKVZRc1LnSMFZpgC0lTsCHbhy5x9TFNQjy7o85yUpNoksFvmSJgXLWqWtJopNCOPXoc4M+JfHM+3S0InJlbhfEhGFSixG9vEa5ACK9+22VMmJ2bJCUgUH04wISgPyHYkcngVewEtmUkfEnFwqw7tWNBct1ypySoYklOjuBzBI7VifwndqF4ytDylgpINWLvRWhAGYg/dN0JkJIQ5dVcR+2QpDPSMtk548oQIr7rDAGL1iRKvtHOdJTt81qA51994AW3Mkvm/XgOUGrwLr9PKM5eM04mgpWBsM+E0kzTMWkKQkFgr4X+XH/AIgso9BBPxJ4zGHZywlawazVpSS+TJSzISNE5Dmp1RmZd6rQgy0lgc21GZ8z9BGkuu5EJklUxIK1oKi/ygghAA51J5DgC8JpRfJ/opG5aOdTlEqrnHkODqIuTpGE++0Ig7wjtRyvR0bwdfgscgBMpc2YslRCXyOWQJdvrGuu39VZOMInypkkmjl2HV2P+4GeF70TJsklKQCtSQaB1E6ClYfed3zrSAlRs4L0StYJPpHm8vczsrR02zWkKSFIIIIBBFQREqJzmMN4E2shRs01wCCpAd2bMA6ivpGwttq2aSpnPCG+ybVOghLVFtBjmd7z500/85SBwTp0gGmxzsTy7fNQrTEot6EQvqKxvStdnZ1rgPflhTaJK5aw6Vgg/Y9Qa9ow1jvu85LYyi0o/cmqu+R8njU3R4hRPDMUKGaTmPOGUk9C8HHZwrxP4YnWSaQoEp0WMlD3pGanKEdH/Vq+CZolA0Ac+/OOZzSY7cbbWyWRUyxZrYtAZCil/wBpZ+rQ8BSzvKr/AJExHJQSHLt9ILzbtkmTjCji1YOxy6wuSUY6+RoRk9lIiZKqHY9wev8AMGPDviRMufLWtAWlBUTLfNwxMt6JWBUDlmHjNz7QUHAS4GRFfI8OUUFTzicU6QFHyaUr0dc8R+MLsmv/AHlKSoJxI2KlYtCFhYAThBLYS4LsePIbRgxqwFRRiOEkVKX3SRxZnia3WlKwkgMpiFczx+sU4eKpEeKT0LD0CGgQ9AGvLy1bTzihizZbYpDhJOEvR6HMV5xoPD1ttMzcQpJQCHxsSkcvmbpSBtjVKTLWpWHGfhQQ+ozGg58oGyZ5QoFJIIyY/cQz3oRHSgoj3nCoplDUw9KI4zsA96khfIgmM/a6rJ5xqbwlY8h0gDarOyi6Wc9opBiSRTsoBmJfJ6xoReRmA1rMo3Kgbvl3MZxSSNPZiaw2lljlBnj5bNCdaDtv8M45e1CndWBKQM1ZBLk0DBRerADjQDbLpVJWApnIduGlfWNHd9sMy0S0YtxGJx1zPZL+UUrZOVaLbUfGsUGgd27Jp2iGOUk6ZWcVJGn/AOCL2MgqUZaEoAJS+NXGoqEsCKVPPSr4k8ImX/7aVtJakyymckKWpKkvjB2Th1EguQ1AxDGOn2axoMkIUAQAKdPpDkXTLl7w06PwAchy/UwkMjj0acLZlf05um1CcgzsWFCCoJW+JBLhIrWoctowjodql4+g9++kNs0gS0n966k8OFeAFIsSE8YbvYktV9GTvqyS0VnLKU/KhPxTDwAFT7dmjLXta0StmP8Ah5ImqwyxiG0WeSUgnUa6xv73uMLWZjHFRiWo3ZwPPPKM54suM2xCEzU4TLO6tLLSyswQChTUSXDN5wsYwXY0pSaXFgXwxf8AKXMazqUlRzkTT8XJCjQnv2jaAS5yRMG6dFChDaHuGIMc4s/gMMUBM1UzFReHZiWQchVSiWL1YHjlBPxReUyxWcy1TSubNdizNQBazq/3rGeOPL2Atte7swXju9ROtcxSTR8I1doFXfYTMUwD0dq/QB/SKdoW6o0dx2dOyxqUxJYB2fk+Y0qONY6Mj4Q0JBcpD592plgMlumtKsclEULEAxm7VaFS5lDTPqNRy1EG7zvEhLFRmIzrRUpTndL/ABdeGWsZi1zAS4fvmevPjCYovyNkkOnTQXq+o/HlEcmp9+xEYESy14QQ1SGevN/fKLkLJJsklmBJ5Dyp7ziuUtmI1l0XwixrQlQEwfEXFFghgHOVddA0W/1Bs8hZs1olBCNuhRmJllwFIUxzAqxbKpTziay1NQa0+mFq9mHJhwNIaoQ6Why0dAg5KnIfl+IL3JdYnY5YLTWdL5FviB4aV5RUu+xYpksEgpWsAgHeajltKH0jpEi6pQmbRCAFmhP3bjRozdIyVshUGhx4RHKUHr6w8mkch1EE1nira7AlYi6neHeIZg3mekEwHtVkISQxZv5P1gMUMXjXz0OCDlAa1WMeevHuYeE/DFlH4KFhtZTMKgasfWkF/DSMdqSomoJPvnWAarOUnJxXvBbwpMw2gV4xsi02jY3tJnZLHajQH3xgpY141Yj8KHPU/gV79IByBQRWVfC7MpWEkIU5ApmflrQOdTxjgX2ehNWtdmxTNc1zMXcbZxhLs8XndVMlrCVPVnH/AO07oOdC3WNHKvITUulymgB4+8v9RVTVHNLBK9htNoEM2KSXpWA8q1l2i9InE9vfvpCch3hos2taJaSpTAAOTyj5y8X3+bXa1zD8L4UjgkZD7946r+p9+GXZVJSWMzdpw19Hjh8pJIJ4B46sS8s5cirQyWl8T9RFibbP7WH9tQB2BPOmfYxAijvkQR04esDpi2ceXLjFWrET4li124qJriDAOoaZ15jJ4pZmFSlzSJ1y8A/yMNGIjbYwKCcniJSnhIclQ1EMKaCwX/J/ticmYChmWggsxzCFEByHeo46QnizxCi1zQqXL2ctAwISakhycSiKFRJr2zgJLkk5CPIllRAFYRYYqXILlao8hQq4z5s0XUWBSMYUCklNAoMSH08s4u3QEyyMKEzZhGag6UvSg+YwltmkTSlRUVB0kn5VVamjHy7RYQbcNtRKnJMxJoXB1Semo1916PIlln4lwePSMldF1bSW1pQcSCEpJcKwgUBI+IDQnTKNWJ2EBIyp78olN2UiqBssVINGjxmgCvnHisBycz7rDVy6Hn77RzsujyfbQx9c/tDxMpr3rDtm7MW486QBiJct6e/5hkxANCA0WeUNwgueHvz/ADGCDp11hmAodOHSA9nVsp6SMgr01jVIzHv1gJOsSZgJJZQNPV6a1aLRIt0dUu1QVLSQdIoXhe0naBE1JcHp798Yj8G255WElymkX/EBCsJUCWBDB6c44p6PQwtSkuQZsNuswGCjFqKFHI50rBhVnpusw4cOQjCWGwS5oYDMZhh3Jzg9dnh6cjCf6takpJaWUhm0GP4i0KmPlhCL1IIqs1YnlKIh4B6+/flDDT379iDRPmcx/VmYpS0p0CCe5H4Bjm0lVCO/lHYP1FukrSFgVAbuHp3BPk2sceWgjt6deEdeLcaOTL/KyFcyhHvlFVKH9YmXDqIBJz0EdHRz9jEgSw/zaCKa1klzCrU8T2K7lzVMhJPE6DqdINAsqwQu651za/CgZrVkOnE8hByz3TZ7OMU5SZi3onR/uBz8ooXzfyphz6AZJHADKNQt30OXbZckFMsOSCCpQqRwAqEjLnFWYdspCUgCgDJFCX145wNCnNYPeE0p2sxavklqKeaywT94ZbA1Rdu+0Ks80S0BJBOaksp8i5BLNGgtFwyZisSkMSScQoSeY1gVdMpUzErAlYSRiUrMZ+rwfQQUgguD68Gicm0Uik0TAQ+YA7wiFP5+UKFtE2PQNmRG/wBIkmKYc4RUpwPfRolRWyNdGL8YkNRQ09dfOGTCcuUeSTlGo1kr0198YUj3+YUKYGPKVk/CMwoUpY1IA4k+xGamzjiBAKQ5KeVdONKQRt9vRiwmXiA4lm5hqgxRmrBTu4mKgQFF2z1YPFURkazwnbN9OW8Gjo0i6ULSMQB7xyG77QUBDUU78vbtHTbsvraSwUKYihD5HXrHPmXktheqCyPDwlqxoy1fToYIyZcQovAFOYfrFSZeaQ+8O0SSoo232FJiQIo2i0gcPf8AEDrRfL5GBU+1YjUkD36wbQVFg3xl4lmJSpKJboaqzUB+A4gjMntkY5Fe9+mbMKsCAeIThKuZajwT8Q+KrXtlIK1SwlZYJThyLB9T0JgbZLxlqWTaJaVAjNCQggsWIwMM2zEd2LHS2ceSdvRRXbidEu3Bu9NYrqLx5ag9A0LKlFRYBzFuidj5QSMwVHhkO5zPpGkskiYmQFTP7UlRJShNDMI144BQYj2zghdNwS7GlM60gLUaol6rOhIOSdXOfCBviS3zFstVMbtoABRkv8ohU7ehWA7wteIsB1/A5RSaPRYm1AAHTyrB7D0QpSTlpBy77OpFnK0VOJzyAcfmBljmhOYcHPmMjBC67dslFJVuKrlkeP5gpUBhtFvIGxs2+maRiLVcgYx/jV89ExoEWUowoA3Qn4n7ZeuneMh4hsgs89ExCTgmJTMDUFcwlsmPPXhB6zXrNlJZaFTWAIUlyCg6g6tTn5QuRBg6DNny3g3d+IEKpHWGu7HTSH7QF4iXKE0CkRylF9YXMnlSPIXVoQY9hz99Xh6gAfx+fWKy00PNolxUIIjMw1acj71hTKp1Gb/VzEgJCRwHKGzVMCenvtCjAO+5QSoVLkEkuG0oB5RBL+BIyPv1i3ar5Q7MFilc284rf1AM1xrUavFE9EmthG32jCEBiyqPzpQ/XtE8i3mV8zF29tp1gfabSoLSlt0jyIfWK1pQSGJq7ge+RMBLwwXW0a2XfMxg9ehPXKCtnt6SH0PP8iMJMvPYgYgfZzg3ddvQTuq3TUDh1OkJPEmtFseXdM1YngDFk2ZKqDryjm/iHxRPVNVsbQyHYBCgnTzI5xJ4x8VhadhKNPnUNa5A/XyjGQ+LCo7YuXK3pBkXsoLxTyJxAO6og1Zk4lZ0pR3YaQLCFLVQEkmgH0pDE4dX6CCdhvqYiXs5ITLf4lpDrVyK8wOQaOpM5WeFxFLGcpMt6BJLrP8A2Co7tGiseysaceEFT7mpJGocaeQ5loGSbOizp2izimnKr4fPNXPSJLuQnZm1Tt8vhQknNXP/ABH2jdgJ508qULRajVVUS6urhU1COKtYEX3eJtCsSiDhDUoAP2pGQAjS2SyoVNxWpJKlhKkqU4S+ZSGyYMGPOMjPmVUkhqmDQSmkbp7Qks17H6Q9GS+n3ENkCvaFCOQqkTA13mI9sR+IrJEFrDdzhJbEk0LZjT+YLAEbCsqlplTS6EnEkkOwPAHQsPKNRY7PhSnZqOzLuk1AOhT+0cog8MSkoxS1gKQU4SVB2GIKBfRj5PDr2s5skubsypQcECjywc+3WC1yiLF1IIBdOGfrDkqAijZ7yQlCAskrKXOtOZyizZy4rzjmao6eyrLADls+cRFQzj2bJ8+ULOZOXswvgYjmqPq/sQ8LxAcGDx5e8xaHqdgKHLKBQbHrVRorW1YCWNXDj35RPOTp6xHMQ7BnaBQTLWuzMolW4CaPqOQzMPs8sBVMgAB77xbvG7ZsyYvGwSMlctEpHH+TFC2LMvGwyHlkKxSrIvRdtFqNGcgEOBqMtYbabahJS5qa0y1b11jP2q8CrCRQjh5xHaLUVqB5AeUFQA2XLdbyThmJIYnqH60MUZdrUl8KiHDUOnCCF6oAQkqBKlgEF8gAAQRrWBEUFHEw2FhUoJLCp5RjCJDwaupYlBSiHJBHJ6egz59M/Tbm2KBjbaLAZP7RxPNvKLE82lUoSygYE6JSD3cQ6VCtg7+qMycFKUPi+Z2zzLadI2NlujbspQIlB8IFMRepbQE/aMfY7unzV4UoJI5ME9XoBHVLIMEpONQKgmpGROpYQUFID39JUmSf7e0TqKuOBS2TVrHO16nR47TOkkKADANXFq4+sYXx1drTEzAAy0sW/cPyG8oN3sMjFcecelRNa7MUYTooOOxIPqIrpMKAerOD9y7qW4vABKoIXbPKVpGjfkxn0A1cm37JSF54TlxBooHiCIJ+JroSuXtkzSJS0JC6FVEncUNXAoaad4BTy6WHIwZl3u121UxRNCHIB3VOoA0ZjvivCNj6aEn3Zk7mtOGYz4kh2Ds/DmBrGzstpCkhhhfhGVTcjS0rxpExypWJQbD8uHieNdYsWe87StYGKSsDRJQDh6JL6wklZWLDZQ27nl784akBVDkOOvlHkr7QxSqViCLsTFrkIll5uesRFQI5cIeWCaVJ5/SDRrFm2qrx6dNCSnR6R5ErJ9PbxLNsCFpxKfdLDmeHTKAgMEXjJWrEXYBBw1zzp1J9Iya72mYVIWcQVm+fIvB++bHNGJdFMp6VpmG4BmgBa7ciaXUjCWzR9xFYkn2VrJZjMWlOT0cD1gnOlWeQ4rOXx+EJ5Gta9YpbbAnClWeahryEQCaAC6QSRQn5eg1PWGoFhGReqTMC5iAoAfDofxA20TsaypgHOQyHKsRPFu7rtXPWEyw51Og5k6Qe9AqiOy2RUxWFAKieH34RsLruuXYxjmgKmZJHA/tSNeZi9YESbEBLQna2hWgY8945ARm70vUlaiSDMBKTwToyPzD1RrIL1vDaqKlghZOZ+UDQDjx6CLVg8P2laDNsitqE1WmUSFo6y81Dml4FTpwUSpTbwy+47xNc14TrNNxyVlJYpJGoObgwGAP+C5q5k2aVOcSCColt4mnU9Mo9dd9zn2MsSwQXG0LOXAYYiAK6HnBqwXAlMhQWZpxhKsISHHMMannwhl2+HVKmpGxVaZRwoKlkhUpSuJSd1hWrgPWA3QyN0LNM2H95CdsUknCrFrQhQ48HMZ3xDYNtIUGBI3h119HjVf8AD0yEIkoKsKU5kua6n/QEZq9LOMKgQos5oSCSMmIqD+YTHoaWznF92X+xKVwUtP8A4KH1MAI1N53glUkoA3caiXzSrTqCmMuoRViIlMjdCvOLVhAK09fTrEdlU6W4Q4WchOIa+nv7QAGjSCQ0esFoVspsoDFjCSAzsUqCnA1OHGO8VbtteIVzof5ghdE0Sp6CTTGO1c3hYadAl0CrHOEuYUql4kkBgpw1cxyg9YLus6mmoQUlJyxGhz4tEt/yZsiZhmATE/KVDEFAZMo1ScqRcsyEBAwhsi3XjxhpqmHG7RGuU9OcMtCGLZxOpb0pCS0gmveOZI6GyFUv394erMcdffvOJFl8v9RDaJ7BXECnVv8AUEw6chTEJIBJYP61itbbSqWlKEHHMZwM/wDqUrl94o/8VKXUoYmYgCmrE9BFpKkSUrnqd1ud5sTaBtNBAehbsB2+ROQCTNDip3j7d4Dy5alspQ3XbFhZzmxUBU9Ydetv2qypgPf1iui2KCWxFgcQTo+Ttk7axdaWyT+hJiMJ3uOXvKG2u0mYoqLB9BwFBEZJNTCpS+UDsIsiTiPIVJ4DUltI19lnhOzkSv7KVjFtFfHMd2JHyg6DgRGesSJiHUgO4wlLOFA0Yp1rXqAdItokzJs4hKVY0I+E6YQKedAO0PHQr2TzL4w2kqQaJdKSwc0Z/N4C4Colqk198YK3P4YtNoExUuUpWB3AzPEJBzI4c423gj9PAhEybb07KSQQCs4SCd0Fs01b28CUkg0ZfwxcBtsmZLSkbSXvJVyyKX0c16jnS54as6rLPImywU5EkA1GRSa88s4uXfZJlhtitmqVPExBR/amJU4JGZT8KgRqOnGNUuz4zvYacBl3OfVhC3QyVj5swqqHryrXlnBa6/B4lTRPSVY1JaYHoVZgj6dnix4esAJxqFE+p/iDy1UqwHPIc4jPJ4Q9GXvq+0WeYgrCimYcGMVAVwP8QMva8pcxZCVS1EEDdUCdXdvdIB+LbjSLSuXLmraeoTEJb+2V72JKm1xMxbJRfjF+TdDSEr2cqXMP/MCEjNy1Rl0BYRSHgDAYuiWJqgtRWopCkpU1BVLuPiamcYW8JDLUOB/MdFtASZiVFwoBSBwILFj3EYrxFZ8E52oSzR0PokwVZwXYawas0hLFBOfH6j0inKl4W4vnwiadmk8XGvaJswy7ZJCz/iSO0EFy6OKsajlxEUjMKZhUNRXygnY1AgrBpR+Irr2+8I3Wwo2dkvUWmygqQJhQAFJYHEE64VUNAaaRSklEwnAfhNUsxS+QIzH0iK4wZE2jbNYPfQ/b0glOsgSFKSAFOxU1SNC+tIvL3RsnDUqP/9k=">
            <a:extLst>
              <a:ext uri="{FF2B5EF4-FFF2-40B4-BE49-F238E27FC236}">
                <a16:creationId xmlns:a16="http://schemas.microsoft.com/office/drawing/2014/main" id="{053086C5-2F1A-5746-9600-E7B3B438BF6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3335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NL" altLang="nl-NL"/>
          </a:p>
        </p:txBody>
      </p:sp>
      <p:sp>
        <p:nvSpPr>
          <p:cNvPr id="21506" name="Rectangle 2">
            <a:extLst>
              <a:ext uri="{FF2B5EF4-FFF2-40B4-BE49-F238E27FC236}">
                <a16:creationId xmlns:a16="http://schemas.microsoft.com/office/drawing/2014/main" id="{45E6703E-F06E-1846-A864-2A6598DF66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7784" y="1371601"/>
            <a:ext cx="5546154" cy="352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Exports from the Short Title Catalogue of the Netherlands</a:t>
            </a:r>
          </a:p>
          <a:p>
            <a:pPr marL="342900" lvl="1" indent="-34290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Books printed in the Netherlands or in Dutch before 1801.</a:t>
            </a:r>
          </a:p>
          <a:p>
            <a:pPr marL="342900" lvl="1" indent="-34290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Available as Linked Open Data</a:t>
            </a:r>
          </a:p>
          <a:p>
            <a:pPr marL="342900" lvl="1" indent="-34290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Ca. 80.000 records</a:t>
            </a:r>
          </a:p>
          <a:p>
            <a:pPr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Data encoded according to the MODS standard (Metadata Object Description Language)</a:t>
            </a:r>
          </a:p>
          <a:p>
            <a:pPr marL="342900" lvl="1" indent="-34290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lvl="1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</a:pPr>
            <a:br>
              <a:rPr lang="en-US" altLang="nl-NL" sz="3600" dirty="0">
                <a:solidFill>
                  <a:schemeClr val="tx1"/>
                </a:solidFill>
                <a:latin typeface="Verdana" panose="020B0604030504040204" pitchFamily="34" charset="0"/>
              </a:rPr>
            </a:br>
            <a:endParaRPr lang="en-US" altLang="nl-NL" sz="36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1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5872B87B-947A-8F4C-A3AE-4BA7591090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592138"/>
            <a:ext cx="91440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Today’s Seminar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D47D9B-11F6-4040-8D18-33ECC1024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430" y="2060848"/>
            <a:ext cx="2281338" cy="113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7222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AutoShape 6" descr="data:image/jpeg;base64,/9j/4AAQSkZJRgABAQAAAQABAAD/2wCEAAkGBhQSERUUExQUFRUWGBoYGRgWGBwcHhcbHx0YHBkaGBgYHSYeFxskGhwYHy8gIycpLCwsGh8xNTAqNSYrLCkBCQoKDgwOGg8PGiwkHyQsLCwsLCwsLCwsLCwsLCksLCwsLCwsLCwsLCwsLCwsKSwsLCksLCwsLCwsLCwsLCwsLP/AABEIAOAA4AMBIgACEQEDEQH/xAAcAAABBQEBAQAAAAAAAAAAAAAFAQIDBAYHAAj/xAA+EAABAgMFBgQFAwQABQUAAAABAhEAAyEEBRIxQRMiUWFxgQaRofAyQrHB0QdS4RQjYvEVM3KCshY0U4OS/8QAGgEAAwEBAQEAAAAAAAAAAAAAAQIDAAQFBv/EACcRAAICAgIBBAICAwAAAAAAAAABAhEDIRIxQRMiUWEEgTLwkbHR/9oADAMBAAIRAxEAPwAEtnGEaP7eGYgS9YYHJbTPt9oVADFonRYeVV4sNMu3pCTVJZ9R2iLKtX984WUrFmKRjHtp6/xE8xmEQJIqT0H2hMjX7xg0SpcltIYuaXYf6h0maxdtIWWKueNYxhqk6kxHNmlTJbvDlLdXAPk2Q4Q1S84UYehIAbUwoYuxYQ0K041eHCXnw4+84wGeSNAQwGT9487APrDZisga8+HCHKWHFP8AcMKPlGvOJE69YhfhHpYpQwLNQ9U4199IYJlNMuMLhcmoira55TRBR3Id+5gN1sxa2RGVSfSGJdmPHrEU+14E41PTPDX/AGIhVfqM1IUkfuw0eCgMIolcwwzihOvIIqErUHAoGFeZ+0MtV5p2bpIP0J/y5CK1iJmTJaSoFnmHKp0/MG90Cg8maxy9/mJTP1Z4rIYnOH9PXWMYmxh35Uh8xYz10iHH3env3pCk7z/KKmn1/MajE2MfDEAXnrn7MNBJHU948lTUaBQSAhhlnp+YRUwgUHeHzlVzhiqF4NjURuSecPwtuwyWGJ5++0KEgJJ1NIwWhAXLvQZfnrCzptfdeMeB3ecRpzI1jGJgzB4VS3oKR5ag/BmhpJHeAahZaOdBHlKAU5rSHA8WAhNXIppGNQiaVLVr75QgWK1/mEnLcuYRLM+sajWPKHzYR5ZbjDZSXcmGyk6v9eMYxMhJY5++MeSjLKGTZ6tPrpEoQQl20yFYwoJt15BKsKd6m8x14dYEFCnLtU0Vhp0PCCEySmYsiWrBMOivhX5ZGLgBsyEqWlKnOEgkMSQetHhZLkqDdAWVPUwBwl1YVJQalBzU2mfr1iGfd+BTAnAfgXpX5VcDF6VL2i6YEur5QlIHX+TEEq/cAmJCUkhxvfC1dNTrDxTEbSKNokLRRiKsdUq4KGh18otSsUsy8Kirf3lKox0JfKmkCZF4qep6cugi3eN5CZLSlmIqTxOX0+sOoMXkX13mpcwEBTPuv9eUaOyzFChajV484z/he0KnTUSUAmYpk0S7Bw6uya1pSL18E2afglWkTkbTZqQU1B/xLb4BBDg5jKohOcVP032HtWFtrm4yyf8AiK0q80BWzUreOja6PwgXYr/ebs5owDEzjTTefTmMoCzbYRaFKILhbkdFZejRbgJzNsqdQsf45xLLmuKsTWsZy650y0TCXKUO9Mv+l9esGbRaUhWFxiyaJtFE0yVSgIUIo+phWejQ4nLh7rCFRq1RAtL4WhVrz9YRMvl7EYI9CmNRQR7KuTwqecNTOcv5CMAcaBzpCImE/mI1LxKarD69okUdBme9IwRynLc4RReFSH9YQSy/0jAEWxH1iIS3PD3rE5ZIpQZmKsq2kkploXNVwSCfMh4IG6LKFsab0QiYXdZA7gf6pEU25rfN+GRMSngkN5klzDf/AELbhnZZx5s/3g6+RFIS02hByUACd41LAcObwlnvWTL+ZTsQ6chzrqM4HWy5rSiqpU0NqUqp1MDJgL19YThGTuwuTRqLYqRMl4pcxO0SPmAClcn484zNvti8KEqfE5NTnQAREp4iNpY1D++MWSaJOmMSo1QVMM+T8yIrqDxpfB3hn+stAKxhs6CNqpKkpYVIAKszSrAkDTKNHN/TGzrta0i1iVZy2BRlrUz/ACnEQwB+YmrwzyRToEYSe0jmykgM3flDXg34i8JWixzFS5yCMJICk1SrmlQ0IrWsBjKbOGFDnhW9RZpm0OIUIVhLFSSGIf1bJwIW+b4lTcRlbTaKWC6kpDAZkEEkKUpiSGy1gdKmpwpplxyMXZl3STIVNSsBaSHlmjuWdJrjHHIjgc4X0YufqeaNzaXEETZ6iTiJJ1Jz7nWLcizrmBRDqNSTUltT/MUUpcsNY1avCWzSpKlqMwIxMn4RQKLk/GWrSnPOBPLGH8jcW+gJOlqlB9ohxklKwSObJcDzhtzgKnBa5iUhJclRqeXN4htliKQ+IKHKKbQbvoK0dTmriNcxjEgqXiEIJUfT3pEDpEKHrrDgrCGzeGpJeoZvWFnDMxgWeZxDJVM/ZhxFOUMWttYAUOky6E6w9CeOmkQyUc6k6w+dT7xg2LNVDASe/wBoZaFcTRodd95KmTNnZZYmTP8A5FBwkcUpNP8AuPYQUK2HrtujEnELPOtL/wD1yh1WplLHSnWCP9NeZRhkmx2ZOQTKKf8AyIPnBa4fBZUcdqmLnLpRROEdE5eka2RcsoBhLSw5cMom5/AtfJyxXhq+iXE6YrXcmkdwBEM60X1ZjvKtJA54w3rHXhcEr9gB5U+kNn3Oths50xDZMpx3SpwY3qP4NxXycUn/AKgWkHfLqGeJAcdWb1BiWyeP5Ewta7Ogj9yUgt2MbPxTZ58nftFmslslihJl7NYHVO6/NowSpF1WgkPaLCv/ACG1lvzbfAiT/Hw5NuO/rsfnOPkPyfC112z/AJE6WlZyTjKC/JMwZ8ogu79KthbJU5U1Gzkq2kwTEO6UVYB2Ls1WbPlASZ+mdqKdpZ1SbRLqypMzNuSmY8o6DYLG10FKkLM9SCFpJLiuQc03R6x52ZyxTSwZe3TjLf8Ai9lVUl71+0DrwWFJlGRLaSpKj/aQwUpSyZiilIoWatMomu8IK8NnURMzSnCd5iKFSn8jxjPXJfa0pKJUq0sDVMtWZJoSkg/SN1O8QJlWWXt0LE5dUpWA4LsSVgVBHUwuXDOcW07lbpJ1/deSvPjrpFm02eVaEGXbEoQpRCi3IEEM7gV8zAD9SrHdk2SJRWmXPlhJl7JDqwgFk/tYgDM8I0NosP8AVyBMSUibumiid2uE5Bnz7RlrbcVlmztvPxylVBYOlZbCCx+FWRpwhvxfyJxlHHmbT8ff152ReOLTaOEqEIhUbr9TrqsyP6ddlNMOzmUKcSxULY/uBI/7YwKhH0EZWuRxtU6Ll2ttpeKgxpc8A4c+Tx0Pxbdrz5qv72zTMTjCikYkkMnYTFqZT54evSMp4T8Kf1q8KV1CSpQADpYtqQCGIOesHbbarTZJCUWqXKnbNTJTNBJSAzYJiSCRT4S7Uyjg/LxzlOMsb6u19Ov+FMc4q0wfd9z4lKAScCqJf58W6CNc3OEuRTOBky4VS55TLKZhSkKAPzVIIUNMla8OMU7dfsyZNEwNLIUFJEtwAofMA+fOCG2TaZwUlapMwgJUastXzHOhJ0FI6sako+4SW3o2b6CI1p9/zEgzhZsKWZSmHOItoW3j30i7PQ/CkAbxnl69h9zGsBNbb1AYCvFqQPnX8t9OjfmGSrEpR1c68uPSIbwuiZLSlWFTKfCpiMTZ4XzA4wylHozUi2jxCaUFCK/WCsi1pWHT369dYw2AjlBC7baUk5MQ34hmkKm/IWvGaZkwSkOQ4BHFX4Edg8C+E0WeSks61B1K4/xHPf02uYTZ5mEOlFO5juFmTQRzZJW+KKJUrJpUpospNYahEPaEAydBiURBLiyiGFZHarGlaSkjMNHzx+oPhn+mtBAYJNR0/D07iPo4xy/9Z7rxSkThXCrCroculftDdSTDF3o5BYb2nWVeKVMWg/4kh+vGOuXTf0m8bA21Qi0sUqQ4SVkAndR8wKK0DO+Ucbte8kf408svuO0R3Hf5sdpRaBLTMKAoALdt4FL0LuAYGb8aGZKTXuTtAU3B66O2XVNXZ5CEpkKNUpmKJZ1Meb4QNa+sMvPw8udLEuYoJXKxLQpZcLSatQumv17wEsHjddqsqZqpcqUrEpDic20wpSxKS6gQ5HOC9j8TS1zE7bFQAHClagyaODhDgs9OMeU/w/SyerB0/Pn9f7OhZZSTVWXbutNqlylD+ykrZycRIGQyOVfWK4my5yhKWEhQqpSTQKYj4VEt0eKt6+MrOmcClSigCoKVJOZoApLHSI7AuzTSqclSpAzWqaoFHZVGJ0GvKOeOPLmyPLONV0UaUY0jIfqH4MEuzm1bQFaZglKTVlDIFJOoPp0rzPA5YVMdA/U5MwrK0zD/AE52aUSwotRBZZSKVZRc1LnSMFZpgC0lTsCHbhy5x9TFNQjy7o85yUpNoksFvmSJgXLWqWtJopNCOPXoc4M+JfHM+3S0InJlbhfEhGFSixG9vEa5ACK9+22VMmJ2bJCUgUH04wISgPyHYkcngVewEtmUkfEnFwqw7tWNBct1ypySoYklOjuBzBI7VifwndqF4ytDylgpINWLvRWhAGYg/dN0JkJIQ5dVcR+2QpDPSMtk548oQIr7rDAGL1iRKvtHOdJTt81qA51994AW3Mkvm/XgOUGrwLr9PKM5eM04mgpWBsM+E0kzTMWkKQkFgr4X+XH/AIgso9BBPxJ4zGHZywlawazVpSS+TJSzISNE5Dmp1RmZd6rQgy0lgc21GZ8z9BGkuu5EJklUxIK1oKi/ygghAA51J5DgC8JpRfJ/opG5aOdTlEqrnHkODqIuTpGE++0Ig7wjtRyvR0bwdfgscgBMpc2YslRCXyOWQJdvrGuu39VZOMInypkkmjl2HV2P+4GeF70TJsklKQCtSQaB1E6ClYfed3zrSAlRs4L0StYJPpHm8vczsrR02zWkKSFIIIIBBFQREqJzmMN4E2shRs01wCCpAd2bMA6ivpGwttq2aSpnPCG+ybVOghLVFtBjmd7z500/85SBwTp0gGmxzsTy7fNQrTEot6EQvqKxvStdnZ1rgPflhTaJK5aw6Vgg/Y9Qa9ow1jvu85LYyi0o/cmqu+R8njU3R4hRPDMUKGaTmPOGUk9C8HHZwrxP4YnWSaQoEp0WMlD3pGanKEdH/Vq+CZolA0Ac+/OOZzSY7cbbWyWRUyxZrYtAZCil/wBpZ+rQ8BSzvKr/AJExHJQSHLt9ILzbtkmTjCji1YOxy6wuSUY6+RoRk9lIiZKqHY9wev8AMGPDviRMufLWtAWlBUTLfNwxMt6JWBUDlmHjNz7QUHAS4GRFfI8OUUFTzicU6QFHyaUr0dc8R+MLsmv/AHlKSoJxI2KlYtCFhYAThBLYS4LsePIbRgxqwFRRiOEkVKX3SRxZnia3WlKwkgMpiFczx+sU4eKpEeKT0LD0CGgQ9AGvLy1bTzihizZbYpDhJOEvR6HMV5xoPD1ttMzcQpJQCHxsSkcvmbpSBtjVKTLWpWHGfhQQ+ozGg58oGyZ5QoFJIIyY/cQz3oRHSgoj3nCoplDUw9KI4zsA96khfIgmM/a6rJ5xqbwlY8h0gDarOyi6Wc9opBiSRTsoBmJfJ6xoReRmA1rMo3Kgbvl3MZxSSNPZiaw2lljlBnj5bNCdaDtv8M45e1CndWBKQM1ZBLk0DBRerADjQDbLpVJWApnIduGlfWNHd9sMy0S0YtxGJx1zPZL+UUrZOVaLbUfGsUGgd27Jp2iGOUk6ZWcVJGn/AOCL2MgqUZaEoAJS+NXGoqEsCKVPPSr4k8ImX/7aVtJakyymckKWpKkvjB2Th1EguQ1AxDGOn2axoMkIUAQAKdPpDkXTLl7w06PwAchy/UwkMjj0acLZlf05um1CcgzsWFCCoJW+JBLhIrWoctowjodql4+g9++kNs0gS0n966k8OFeAFIsSE8YbvYktV9GTvqyS0VnLKU/KhPxTDwAFT7dmjLXta0StmP8Ah5ImqwyxiG0WeSUgnUa6xv73uMLWZjHFRiWo3ZwPPPKM54suM2xCEzU4TLO6tLLSyswQChTUSXDN5wsYwXY0pSaXFgXwxf8AKXMazqUlRzkTT8XJCjQnv2jaAS5yRMG6dFChDaHuGIMc4s/gMMUBM1UzFReHZiWQchVSiWL1YHjlBPxReUyxWcy1TSubNdizNQBazq/3rGeOPL2Atte7swXju9ROtcxSTR8I1doFXfYTMUwD0dq/QB/SKdoW6o0dx2dOyxqUxJYB2fk+Y0qONY6Mj4Q0JBcpD592plgMlumtKsclEULEAxm7VaFS5lDTPqNRy1EG7zvEhLFRmIzrRUpTndL/ABdeGWsZi1zAS4fvmevPjCYovyNkkOnTQXq+o/HlEcmp9+xEYESy14QQ1SGevN/fKLkLJJsklmBJ5Dyp7ziuUtmI1l0XwixrQlQEwfEXFFghgHOVddA0W/1Bs8hZs1olBCNuhRmJllwFIUxzAqxbKpTziay1NQa0+mFq9mHJhwNIaoQ6Why0dAg5KnIfl+IL3JdYnY5YLTWdL5FviB4aV5RUu+xYpksEgpWsAgHeajltKH0jpEi6pQmbRCAFmhP3bjRozdIyVshUGhx4RHKUHr6w8mkch1EE1nira7AlYi6neHeIZg3mekEwHtVkISQxZv5P1gMUMXjXz0OCDlAa1WMeevHuYeE/DFlH4KFhtZTMKgasfWkF/DSMdqSomoJPvnWAarOUnJxXvBbwpMw2gV4xsi02jY3tJnZLHajQH3xgpY141Yj8KHPU/gV79IByBQRWVfC7MpWEkIU5ApmflrQOdTxjgX2ehNWtdmxTNc1zMXcbZxhLs8XndVMlrCVPVnH/AO07oOdC3WNHKvITUulymgB4+8v9RVTVHNLBK9htNoEM2KSXpWA8q1l2i9InE9vfvpCch3hos2taJaSpTAAOTyj5y8X3+bXa1zD8L4UjgkZD7946r+p9+GXZVJSWMzdpw19Hjh8pJIJ4B46sS8s5cirQyWl8T9RFibbP7WH9tQB2BPOmfYxAijvkQR04esDpi2ceXLjFWrET4li124qJriDAOoaZ15jJ4pZmFSlzSJ1y8A/yMNGIjbYwKCcniJSnhIclQ1EMKaCwX/J/ticmYChmWggsxzCFEByHeo46QnizxCi1zQqXL2ctAwISakhycSiKFRJr2zgJLkk5CPIllRAFYRYYqXILlao8hQq4z5s0XUWBSMYUCklNAoMSH08s4u3QEyyMKEzZhGag6UvSg+YwltmkTSlRUVB0kn5VVamjHy7RYQbcNtRKnJMxJoXB1Semo1916PIlln4lwePSMldF1bSW1pQcSCEpJcKwgUBI+IDQnTKNWJ2EBIyp78olN2UiqBssVINGjxmgCvnHisBycz7rDVy6Hn77RzsujyfbQx9c/tDxMpr3rDtm7MW486QBiJct6e/5hkxANCA0WeUNwgueHvz/ADGCDp11hmAodOHSA9nVsp6SMgr01jVIzHv1gJOsSZgJJZQNPV6a1aLRIt0dUu1QVLSQdIoXhe0naBE1JcHp798Yj8G255WElymkX/EBCsJUCWBDB6c44p6PQwtSkuQZsNuswGCjFqKFHI50rBhVnpusw4cOQjCWGwS5oYDMZhh3Jzg9dnh6cjCf6takpJaWUhm0GP4i0KmPlhCL1IIqs1YnlKIh4B6+/flDDT379iDRPmcx/VmYpS0p0CCe5H4Bjm0lVCO/lHYP1FukrSFgVAbuHp3BPk2sceWgjt6deEdeLcaOTL/KyFcyhHvlFVKH9YmXDqIBJz0EdHRz9jEgSw/zaCKa1klzCrU8T2K7lzVMhJPE6DqdINAsqwQu651za/CgZrVkOnE8hByz3TZ7OMU5SZi3onR/uBz8ooXzfyphz6AZJHADKNQt30OXbZckFMsOSCCpQqRwAqEjLnFWYdspCUgCgDJFCX145wNCnNYPeE0p2sxavklqKeaywT94ZbA1Rdu+0Ks80S0BJBOaksp8i5BLNGgtFwyZisSkMSScQoSeY1gVdMpUzErAlYSRiUrMZ+rwfQQUgguD68Gicm0Uik0TAQ+YA7wiFP5+UKFtE2PQNmRG/wBIkmKYc4RUpwPfRolRWyNdGL8YkNRQ09dfOGTCcuUeSTlGo1kr0198YUj3+YUKYGPKVk/CMwoUpY1IA4k+xGamzjiBAKQ5KeVdONKQRt9vRiwmXiA4lm5hqgxRmrBTu4mKgQFF2z1YPFURkazwnbN9OW8Gjo0i6ULSMQB7xyG77QUBDUU78vbtHTbsvraSwUKYihD5HXrHPmXktheqCyPDwlqxoy1fToYIyZcQovAFOYfrFSZeaQ+8O0SSoo232FJiQIo2i0gcPf8AEDrRfL5GBU+1YjUkD36wbQVFg3xl4lmJSpKJboaqzUB+A4gjMntkY5Fe9+mbMKsCAeIThKuZajwT8Q+KrXtlIK1SwlZYJThyLB9T0JgbZLxlqWTaJaVAjNCQggsWIwMM2zEd2LHS2ceSdvRRXbidEu3Bu9NYrqLx5ag9A0LKlFRYBzFuidj5QSMwVHhkO5zPpGkskiYmQFTP7UlRJShNDMI144BQYj2zghdNwS7GlM60gLUaol6rOhIOSdXOfCBviS3zFstVMbtoABRkv8ohU7ehWA7wteIsB1/A5RSaPRYm1AAHTyrB7D0QpSTlpBy77OpFnK0VOJzyAcfmBljmhOYcHPmMjBC67dslFJVuKrlkeP5gpUBhtFvIGxs2+maRiLVcgYx/jV89ExoEWUowoA3Qn4n7ZeuneMh4hsgs89ExCTgmJTMDUFcwlsmPPXhB6zXrNlJZaFTWAIUlyCg6g6tTn5QuRBg6DNny3g3d+IEKpHWGu7HTSH7QF4iXKE0CkRylF9YXMnlSPIXVoQY9hz99Xh6gAfx+fWKy00PNolxUIIjMw1acj71hTKp1Gb/VzEgJCRwHKGzVMCenvtCjAO+5QSoVLkEkuG0oB5RBL+BIyPv1i3ar5Q7MFilc284rf1AM1xrUavFE9EmthG32jCEBiyqPzpQ/XtE8i3mV8zF29tp1gfabSoLSlt0jyIfWK1pQSGJq7ge+RMBLwwXW0a2XfMxg9ehPXKCtnt6SH0PP8iMJMvPYgYgfZzg3ddvQTuq3TUDh1OkJPEmtFseXdM1YngDFk2ZKqDryjm/iHxRPVNVsbQyHYBCgnTzI5xJ4x8VhadhKNPnUNa5A/XyjGQ+LCo7YuXK3pBkXsoLxTyJxAO6og1Zk4lZ0pR3YaQLCFLVQEkmgH0pDE4dX6CCdhvqYiXs5ITLf4lpDrVyK8wOQaOpM5WeFxFLGcpMt6BJLrP8A2Co7tGiseysaceEFT7mpJGocaeQ5loGSbOizp2izimnKr4fPNXPSJLuQnZm1Tt8vhQknNXP/ABH2jdgJ508qULRajVVUS6urhU1COKtYEX3eJtCsSiDhDUoAP2pGQAjS2SyoVNxWpJKlhKkqU4S+ZSGyYMGPOMjPmVUkhqmDQSmkbp7Qks17H6Q9GS+n3ENkCvaFCOQqkTA13mI9sR+IrJEFrDdzhJbEk0LZjT+YLAEbCsqlplTS6EnEkkOwPAHQsPKNRY7PhSnZqOzLuk1AOhT+0cog8MSkoxS1gKQU4SVB2GIKBfRj5PDr2s5skubsypQcECjywc+3WC1yiLF1IIBdOGfrDkqAijZ7yQlCAskrKXOtOZyizZy4rzjmao6eyrLADls+cRFQzj2bJ8+ULOZOXswvgYjmqPq/sQ8LxAcGDx5e8xaHqdgKHLKBQbHrVRorW1YCWNXDj35RPOTp6xHMQ7BnaBQTLWuzMolW4CaPqOQzMPs8sBVMgAB77xbvG7ZsyYvGwSMlctEpHH+TFC2LMvGwyHlkKxSrIvRdtFqNGcgEOBqMtYbabahJS5qa0y1b11jP2q8CrCRQjh5xHaLUVqB5AeUFQA2XLdbyThmJIYnqH60MUZdrUl8KiHDUOnCCF6oAQkqBKlgEF8gAAQRrWBEUFHEw2FhUoJLCp5RjCJDwaupYlBSiHJBHJ6egz59M/Tbm2KBjbaLAZP7RxPNvKLE82lUoSygYE6JSD3cQ6VCtg7+qMycFKUPi+Z2zzLadI2NlujbspQIlB8IFMRepbQE/aMfY7unzV4UoJI5ME9XoBHVLIMEpONQKgmpGROpYQUFID39JUmSf7e0TqKuOBS2TVrHO16nR47TOkkKADANXFq4+sYXx1drTEzAAy0sW/cPyG8oN3sMjFcecelRNa7MUYTooOOxIPqIrpMKAerOD9y7qW4vABKoIXbPKVpGjfkxn0A1cm37JSF54TlxBooHiCIJ+JroSuXtkzSJS0JC6FVEncUNXAoaad4BTy6WHIwZl3u121UxRNCHIB3VOoA0ZjvivCNj6aEn3Zk7mtOGYz4kh2Ds/DmBrGzstpCkhhhfhGVTcjS0rxpExypWJQbD8uHieNdYsWe87StYGKSsDRJQDh6JL6wklZWLDZQ27nl784akBVDkOOvlHkr7QxSqViCLsTFrkIll5uesRFQI5cIeWCaVJ5/SDRrFm2qrx6dNCSnR6R5ErJ9PbxLNsCFpxKfdLDmeHTKAgMEXjJWrEXYBBw1zzp1J9Iya72mYVIWcQVm+fIvB++bHNGJdFMp6VpmG4BmgBa7ciaXUjCWzR9xFYkn2VrJZjMWlOT0cD1gnOlWeQ4rOXx+EJ5Gta9YpbbAnClWeahryEQCaAC6QSRQn5eg1PWGoFhGReqTMC5iAoAfDofxA20TsaypgHOQyHKsRPFu7rtXPWEyw51Og5k6Qe9AqiOy2RUxWFAKieH34RsLruuXYxjmgKmZJHA/tSNeZi9YESbEBLQna2hWgY8945ARm70vUlaiSDMBKTwToyPzD1RrIL1vDaqKlghZOZ+UDQDjx6CLVg8P2laDNsitqE1WmUSFo6y81Dml4FTpwUSpTbwy+47xNc14TrNNxyVlJYpJGoObgwGAP+C5q5k2aVOcSCColt4mnU9Mo9dd9zn2MsSwQXG0LOXAYYiAK6HnBqwXAlMhQWZpxhKsISHHMMannwhl2+HVKmpGxVaZRwoKlkhUpSuJSd1hWrgPWA3QyN0LNM2H95CdsUknCrFrQhQ48HMZ3xDYNtIUGBI3h119HjVf8AD0yEIkoKsKU5kua6n/QEZq9LOMKgQos5oSCSMmIqD+YTHoaWznF92X+xKVwUtP8A4KH1MAI1N53glUkoA3caiXzSrTqCmMuoRViIlMjdCvOLVhAK09fTrEdlU6W4Q4WchOIa+nv7QAGjSCQ0esFoVspsoDFjCSAzsUqCnA1OHGO8VbtteIVzof5ghdE0Sp6CTTGO1c3hYadAl0CrHOEuYUql4kkBgpw1cxyg9YLus6mmoQUlJyxGhz4tEt/yZsiZhmATE/KVDEFAZMo1ScqRcsyEBAwhsi3XjxhpqmHG7RGuU9OcMtCGLZxOpb0pCS0gmveOZI6GyFUv394erMcdffvOJFl8v9RDaJ7BXECnVv8AUEw6chTEJIBJYP61itbbSqWlKEHHMZwM/wDqUrl94o/8VKXUoYmYgCmrE9BFpKkSUrnqd1ud5sTaBtNBAehbsB2+ROQCTNDip3j7d4Dy5alspQ3XbFhZzmxUBU9Ydetv2qypgPf1iui2KCWxFgcQTo+Ttk7axdaWyT+hJiMJ3uOXvKG2u0mYoqLB9BwFBEZJNTCpS+UDsIsiTiPIVJ4DUltI19lnhOzkSv7KVjFtFfHMd2JHyg6DgRGesSJiHUgO4wlLOFA0Yp1rXqAdItokzJs4hKVY0I+E6YQKedAO0PHQr2TzL4w2kqQaJdKSwc0Z/N4C4Colqk198YK3P4YtNoExUuUpWB3AzPEJBzI4c423gj9PAhEybb07KSQQCs4SCd0Fs01b28CUkg0ZfwxcBtsmZLSkbSXvJVyyKX0c16jnS54as6rLPImywU5EkA1GRSa88s4uXfZJlhtitmqVPExBR/amJU4JGZT8KgRqOnGNUuz4zvYacBl3OfVhC3QyVj5swqqHryrXlnBa6/B4lTRPSVY1JaYHoVZgj6dnix4esAJxqFE+p/iDy1UqwHPIc4jPJ4Q9GXvq+0WeYgrCimYcGMVAVwP8QMva8pcxZCVS1EEDdUCdXdvdIB+LbjSLSuXLmraeoTEJb+2V72JKm1xMxbJRfjF+TdDSEr2cqXMP/MCEjNy1Rl0BYRSHgDAYuiWJqgtRWopCkpU1BVLuPiamcYW8JDLUOB/MdFtASZiVFwoBSBwILFj3EYrxFZ8E52oSzR0PokwVZwXYawas0hLFBOfH6j0inKl4W4vnwiadmk8XGvaJswy7ZJCz/iSO0EFy6OKsajlxEUjMKZhUNRXygnY1AgrBpR+Irr2+8I3Wwo2dkvUWmygqQJhQAFJYHEE64VUNAaaRSklEwnAfhNUsxS+QIzH0iK4wZE2jbNYPfQ/b0glOsgSFKSAFOxU1SNC+tIvL3RsnDUqP/9k=">
            <a:extLst>
              <a:ext uri="{FF2B5EF4-FFF2-40B4-BE49-F238E27FC236}">
                <a16:creationId xmlns:a16="http://schemas.microsoft.com/office/drawing/2014/main" id="{B9548D5D-8E03-B94E-AD6E-A394F65CB86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3335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NL" altLang="nl-NL"/>
          </a:p>
        </p:txBody>
      </p:sp>
      <p:sp>
        <p:nvSpPr>
          <p:cNvPr id="23554" name="Rectangle 2">
            <a:extLst>
              <a:ext uri="{FF2B5EF4-FFF2-40B4-BE49-F238E27FC236}">
                <a16:creationId xmlns:a16="http://schemas.microsoft.com/office/drawing/2014/main" id="{2607E1B1-36B3-B24C-864B-3D1955CEFE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88" y="981075"/>
            <a:ext cx="7489825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&lt;mods&gt;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&lt;name type="personal"&gt;&lt;namePart&gt;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Molière (1622-1673)&lt;/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namePart&gt;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&lt;/name&gt;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&lt;titleInfo&gt;&lt;title&gt;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Le Sicilien, ou L'amour peintre, comedie. / By J.B.P. Moliere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&lt;/title&gt;&lt;/titleInfo&gt;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&lt;language&gt;&lt;languageTerm&gt;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fre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&lt;/languageTerm&gt;&lt;/language&gt;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&lt;originInfo&gt;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&lt;dateIssued&gt;1674&lt;/dateIssued&gt;&lt;publisher&gt;</a:t>
            </a:r>
            <a:b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</a:b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Elzevier, Daniel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&lt;/publisher&gt;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&lt;/originInfo&gt;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&lt;physicalDescription&gt;&lt;extent&gt;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duodecimo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&lt;/extent&gt;&lt;/physicalDescription&gt;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&lt;subject&gt;&lt;topic&gt;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Drama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&lt;/topic&gt;&lt;topic&gt;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Poetry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&lt;/topic&gt;&lt;topic&gt;</a:t>
            </a:r>
            <a:r>
              <a:rPr lang="en-US" altLang="nl-NL" sz="2000" b="1">
                <a:solidFill>
                  <a:schemeClr val="tx1"/>
                </a:solidFill>
                <a:latin typeface="Courier New" panose="02070309020205020404" pitchFamily="49" charset="0"/>
              </a:rPr>
              <a:t>French language and literature</a:t>
            </a: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&lt;/topic&gt;&lt;/subject&gt;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sz="2000">
                <a:solidFill>
                  <a:schemeClr val="tx1"/>
                </a:solidFill>
                <a:latin typeface="Courier New" panose="02070309020205020404" pitchFamily="49" charset="0"/>
              </a:rPr>
              <a:t>&lt;/mods&gt;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E64F5937-6485-FC4E-82F0-3903039250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33375"/>
            <a:ext cx="91440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r>
              <a:rPr lang="en-US" altLang="nl-NL" b="1">
                <a:solidFill>
                  <a:schemeClr val="tx1"/>
                </a:solidFill>
                <a:latin typeface="Verdana" panose="020B0604030504040204" pitchFamily="34" charset="0"/>
              </a:rPr>
              <a:t>MODS record</a:t>
            </a:r>
            <a:endParaRPr lang="en-US" altLang="nl-NL" sz="2800" b="1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5430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>
            <a:extLst>
              <a:ext uri="{FF2B5EF4-FFF2-40B4-BE49-F238E27FC236}">
                <a16:creationId xmlns:a16="http://schemas.microsoft.com/office/drawing/2014/main" id="{0E6CB5BA-0E09-8C4C-BCA4-C3289EC391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500" y="1628800"/>
            <a:ext cx="6985000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It brings computational techniques to bear on traditional humanistic questions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It studies the phenomenon of computation from a humanities perspective, and aims to understand the epistemological and the methodological implications of using computers in humanities research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Aft>
                <a:spcPct val="0"/>
              </a:spcAft>
            </a:pPr>
            <a:endParaRPr lang="en-GB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Bef>
                <a:spcPct val="20000"/>
              </a:spcBef>
              <a:spcAft>
                <a:spcPct val="0"/>
              </a:spcAft>
            </a:pPr>
            <a:endParaRPr lang="nl-NL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endParaRPr lang="en-GB" altLang="en-US" dirty="0">
              <a:solidFill>
                <a:schemeClr val="tx2"/>
              </a:solidFill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en-US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en-US" sz="2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70658" name="Text Box 3">
            <a:extLst>
              <a:ext uri="{FF2B5EF4-FFF2-40B4-BE49-F238E27FC236}">
                <a16:creationId xmlns:a16="http://schemas.microsoft.com/office/drawing/2014/main" id="{4D5A9B95-DBD1-3F40-BE67-16624F5D7E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733425"/>
            <a:ext cx="9144000" cy="608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spcAft>
                <a:spcPct val="0"/>
              </a:spcAft>
              <a:buFontTx/>
              <a:buNone/>
            </a:pPr>
            <a:r>
              <a:rPr lang="en-GB" altLang="nl-NL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Digital Humanities</a:t>
            </a:r>
            <a:endParaRPr lang="en-US" altLang="nl-NL" sz="36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94896461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">
            <a:extLst>
              <a:ext uri="{FF2B5EF4-FFF2-40B4-BE49-F238E27FC236}">
                <a16:creationId xmlns:a16="http://schemas.microsoft.com/office/drawing/2014/main" id="{1DBF1E97-61C0-5048-B365-07D912296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549275"/>
            <a:ext cx="8334375" cy="431800"/>
          </a:xfrm>
        </p:spPr>
        <p:txBody>
          <a:bodyPr/>
          <a:lstStyle/>
          <a:p>
            <a:pPr algn="ctr" defTabSz="914400">
              <a:lnSpc>
                <a:spcPct val="93000"/>
              </a:lnSpc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dirty="0"/>
              <a:t>Expertise</a:t>
            </a:r>
          </a:p>
        </p:txBody>
      </p:sp>
      <p:sp>
        <p:nvSpPr>
          <p:cNvPr id="27650" name="TextBox 1">
            <a:extLst>
              <a:ext uri="{FF2B5EF4-FFF2-40B4-BE49-F238E27FC236}">
                <a16:creationId xmlns:a16="http://schemas.microsoft.com/office/drawing/2014/main" id="{6C02DA33-6A79-AE44-BCED-9E13A63828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4438" y="5295900"/>
            <a:ext cx="459581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altLang="en-US" sz="1200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Vivian Lewis et al. , </a:t>
            </a:r>
            <a:r>
              <a:rPr lang="en-US" altLang="en-US" sz="1200" i="1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Building Expertise to Support Digital Scholarship: A Global Perspective</a:t>
            </a:r>
            <a:r>
              <a:rPr lang="en-US" altLang="en-US" sz="1200">
                <a:latin typeface="Georgia" panose="02040502050405020303" pitchFamily="18" charset="0"/>
                <a:ea typeface="Georgia" panose="02040502050405020303" pitchFamily="18" charset="0"/>
                <a:cs typeface="Georgia" panose="02040502050405020303" pitchFamily="18" charset="0"/>
              </a:rPr>
              <a:t>. CLIR, 2015.</a:t>
            </a:r>
          </a:p>
        </p:txBody>
      </p:sp>
      <p:pic>
        <p:nvPicPr>
          <p:cNvPr id="27651" name="Picture 3">
            <a:extLst>
              <a:ext uri="{FF2B5EF4-FFF2-40B4-BE49-F238E27FC236}">
                <a16:creationId xmlns:a16="http://schemas.microsoft.com/office/drawing/2014/main" id="{9446BF47-7B42-2B40-BB2A-2FDD165CA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734343"/>
            <a:ext cx="2198687" cy="2855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2" name="Rectangle 2">
            <a:extLst>
              <a:ext uri="{FF2B5EF4-FFF2-40B4-BE49-F238E27FC236}">
                <a16:creationId xmlns:a16="http://schemas.microsoft.com/office/drawing/2014/main" id="{CC99A7C7-C096-1345-82F8-16393BD3A7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7904" y="1307306"/>
            <a:ext cx="4733925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Four components: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US" altLang="en-US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marL="992188" lvl="1" indent="-392113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Domain knowledge</a:t>
            </a:r>
          </a:p>
          <a:p>
            <a:pPr marL="992188" lvl="1" indent="-392113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Skills</a:t>
            </a:r>
          </a:p>
          <a:p>
            <a:pPr marL="992188" lvl="1" indent="-392113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Competencies</a:t>
            </a:r>
          </a:p>
          <a:p>
            <a:pPr marL="992188" lvl="1" indent="-392113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US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Mindset</a:t>
            </a:r>
            <a:br>
              <a:rPr lang="en-US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</a:b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539366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el 1">
            <a:extLst>
              <a:ext uri="{FF2B5EF4-FFF2-40B4-BE49-F238E27FC236}">
                <a16:creationId xmlns:a16="http://schemas.microsoft.com/office/drawing/2014/main" id="{B31ACC28-B356-4644-9A0A-BDFCDAD08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549275"/>
            <a:ext cx="8334375" cy="431800"/>
          </a:xfrm>
        </p:spPr>
        <p:txBody>
          <a:bodyPr/>
          <a:lstStyle/>
          <a:p>
            <a:pPr algn="ctr">
              <a:buFont typeface="Times New Roman" charset="0"/>
              <a:buNone/>
              <a:defRPr/>
            </a:pPr>
            <a:r>
              <a:rPr lang="en-US" dirty="0"/>
              <a:t>Definitions of data</a:t>
            </a:r>
          </a:p>
        </p:txBody>
      </p:sp>
      <p:sp>
        <p:nvSpPr>
          <p:cNvPr id="61444" name="Rectangle 2">
            <a:extLst>
              <a:ext uri="{FF2B5EF4-FFF2-40B4-BE49-F238E27FC236}">
                <a16:creationId xmlns:a16="http://schemas.microsoft.com/office/drawing/2014/main" id="{28A37D8E-DDE6-2C42-BC58-1FC0EC7031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9064" y="1196752"/>
            <a:ext cx="8010599" cy="352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defRPr sz="3200">
                <a:solidFill>
                  <a:srgbClr val="000000"/>
                </a:solidFill>
                <a:latin typeface="Arial" charset="0"/>
                <a:ea typeface="Arial Unicode MS" charset="0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charset="0"/>
              <a:defRPr sz="2400">
                <a:solidFill>
                  <a:srgbClr val="000000"/>
                </a:solidFill>
                <a:latin typeface="Arial" charset="0"/>
                <a:ea typeface="Arial Unicode MS" charset="0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defRPr sz="2000">
                <a:solidFill>
                  <a:srgbClr val="000000"/>
                </a:solidFill>
                <a:latin typeface="Arial" charset="0"/>
                <a:ea typeface="Arial Unicode MS" charset="0"/>
              </a:defRPr>
            </a:lvl9pPr>
          </a:lstStyle>
          <a:p>
            <a:pPr marL="0" indent="0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defRPr/>
            </a:pPr>
            <a:endParaRPr lang="en-US" altLang="nl-NL" sz="2000" dirty="0">
              <a:solidFill>
                <a:schemeClr val="tx1"/>
              </a:solidFill>
              <a:latin typeface="Verdana" charset="0"/>
              <a:cs typeface="+mn-cs"/>
            </a:endParaRPr>
          </a:p>
          <a:p>
            <a:pPr marL="0" indent="0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defRPr/>
            </a:pPr>
            <a:r>
              <a:rPr lang="en-US" altLang="nl-NL" sz="2000" dirty="0">
                <a:solidFill>
                  <a:schemeClr val="tx1"/>
                </a:solidFill>
                <a:latin typeface="Verdana" charset="0"/>
                <a:cs typeface="+mn-cs"/>
              </a:rPr>
              <a:t>”</a:t>
            </a:r>
            <a:r>
              <a:rPr lang="en-GB" sz="2800" dirty="0">
                <a:solidFill>
                  <a:schemeClr val="bg2"/>
                </a:solidFill>
                <a:latin typeface="+mn-lt"/>
                <a:ea typeface="+mn-ea"/>
              </a:rPr>
              <a:t>factual records ... used as primary sources for scientific research, and that are commonly accepted in the scientific community as necessary to validate research findings</a:t>
            </a: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</a:rPr>
              <a:t>” (</a:t>
            </a:r>
            <a:r>
              <a:rPr lang="en-GB" sz="2800" i="1" dirty="0">
                <a:solidFill>
                  <a:schemeClr val="bg2"/>
                </a:solidFill>
                <a:latin typeface="+mn-lt"/>
                <a:ea typeface="+mn-ea"/>
              </a:rPr>
              <a:t>OECD report on Principles and Guidelines for Access to Research Data from Public</a:t>
            </a:r>
            <a:r>
              <a:rPr lang="en-US" altLang="nl-NL" sz="2800" dirty="0">
                <a:solidFill>
                  <a:schemeClr val="bg2"/>
                </a:solidFill>
                <a:latin typeface="+mn-lt"/>
                <a:ea typeface="+mn-ea"/>
              </a:rPr>
              <a:t>)</a:t>
            </a:r>
          </a:p>
          <a:p>
            <a:pPr marL="0" indent="0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defRPr/>
            </a:pPr>
            <a:endParaRPr lang="en-US" altLang="nl-NL" sz="2800" dirty="0">
              <a:solidFill>
                <a:schemeClr val="bg2"/>
              </a:solidFill>
              <a:latin typeface="+mn-lt"/>
              <a:ea typeface="+mn-ea"/>
            </a:endParaRPr>
          </a:p>
          <a:p>
            <a:pPr marL="0" indent="0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defRPr/>
            </a:pPr>
            <a:r>
              <a:rPr lang="en-GB" sz="2800" dirty="0">
                <a:solidFill>
                  <a:schemeClr val="bg2"/>
                </a:solidFill>
                <a:latin typeface="+mn-lt"/>
                <a:ea typeface="+mn-ea"/>
              </a:rPr>
              <a:t>Facts refer to phenomena or events which “pertain to objective reality”. Data “represent real world facts” (</a:t>
            </a:r>
            <a:r>
              <a:rPr lang="en-GB" sz="2800" dirty="0" err="1">
                <a:solidFill>
                  <a:schemeClr val="bg2"/>
                </a:solidFill>
                <a:latin typeface="+mn-lt"/>
                <a:ea typeface="+mn-ea"/>
              </a:rPr>
              <a:t>Dervos</a:t>
            </a:r>
            <a:r>
              <a:rPr lang="en-GB" sz="2800" dirty="0">
                <a:solidFill>
                  <a:schemeClr val="bg2"/>
                </a:solidFill>
                <a:latin typeface="+mn-lt"/>
                <a:ea typeface="+mn-ea"/>
              </a:rPr>
              <a:t> &amp; Coleman, "A Common Sense Approach to Defining Data, Information, and Metadata")</a:t>
            </a:r>
            <a:endParaRPr lang="en-US" altLang="nl-NL" sz="2800" dirty="0">
              <a:solidFill>
                <a:schemeClr val="bg2"/>
              </a:solidFill>
              <a:latin typeface="+mn-lt"/>
              <a:ea typeface="+mn-ea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charset="0"/>
              <a:buNone/>
              <a:defRPr/>
            </a:pPr>
            <a:endParaRPr lang="en-US" altLang="nl-NL" sz="2800" dirty="0">
              <a:solidFill>
                <a:schemeClr val="bg2"/>
              </a:solidFill>
              <a:latin typeface="+mn-lt"/>
              <a:ea typeface="+mn-ea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charset="0"/>
              <a:buNone/>
              <a:defRPr/>
            </a:pPr>
            <a:endParaRPr lang="en-US" altLang="nl-NL" sz="2000" dirty="0">
              <a:solidFill>
                <a:schemeClr val="tx1"/>
              </a:solidFill>
              <a:latin typeface="Verdana" charset="0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charset="0"/>
              <a:buNone/>
              <a:defRPr/>
            </a:pPr>
            <a:endParaRPr lang="en-US" altLang="nl-NL" sz="2000" dirty="0">
              <a:solidFill>
                <a:schemeClr val="tx1"/>
              </a:solidFill>
              <a:latin typeface="Verdana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2451584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ext Box 8">
            <a:extLst>
              <a:ext uri="{FF2B5EF4-FFF2-40B4-BE49-F238E27FC236}">
                <a16:creationId xmlns:a16="http://schemas.microsoft.com/office/drawing/2014/main" id="{1D6C3CBB-DADA-6B46-823D-94AFFE6723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260350"/>
            <a:ext cx="914400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en-US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Interpretation continuum</a:t>
            </a:r>
          </a:p>
        </p:txBody>
      </p:sp>
      <p:sp>
        <p:nvSpPr>
          <p:cNvPr id="29698" name="Text Box 11">
            <a:extLst>
              <a:ext uri="{FF2B5EF4-FFF2-40B4-BE49-F238E27FC236}">
                <a16:creationId xmlns:a16="http://schemas.microsoft.com/office/drawing/2014/main" id="{961537DA-320A-924B-B90D-F907FA85B6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9632" y="4913502"/>
            <a:ext cx="7416800" cy="6647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/>
            <a:r>
              <a:rPr lang="en-US" altLang="en-US" sz="20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R. L. </a:t>
            </a:r>
            <a:r>
              <a:rPr lang="en-US" altLang="en-US" sz="20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Ackoff</a:t>
            </a:r>
            <a:r>
              <a:rPr lang="en-US" altLang="en-US" sz="20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, "From Data to Wisdom", in: Journal of Applied Systems Analysis, 16 (1989), pp. 3–9.</a:t>
            </a:r>
          </a:p>
        </p:txBody>
      </p:sp>
      <p:pic>
        <p:nvPicPr>
          <p:cNvPr id="29699" name="Picture 10" descr="http://jgollner.typepad.com/.a/6a00e54f8d091388330133f1fd373e970b-800wi">
            <a:extLst>
              <a:ext uri="{FF2B5EF4-FFF2-40B4-BE49-F238E27FC236}">
                <a16:creationId xmlns:a16="http://schemas.microsoft.com/office/drawing/2014/main" id="{782D3D82-7D2C-9E4A-AFED-602869BF6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5932" y="1557541"/>
            <a:ext cx="3124200" cy="270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4884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Picture 2" descr="920372">
            <a:extLst>
              <a:ext uri="{FF2B5EF4-FFF2-40B4-BE49-F238E27FC236}">
                <a16:creationId xmlns:a16="http://schemas.microsoft.com/office/drawing/2014/main" id="{F7BFA2D0-8E79-EE45-B385-269E42962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003300"/>
            <a:ext cx="3308350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EDCD9E-15BF-B140-9D0F-C6E42215AA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7175" y="1700213"/>
            <a:ext cx="4848225" cy="328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63855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>
            <a:extLst>
              <a:ext uri="{FF2B5EF4-FFF2-40B4-BE49-F238E27FC236}">
                <a16:creationId xmlns:a16="http://schemas.microsoft.com/office/drawing/2014/main" id="{01B77B16-9873-F246-B502-7B0D3A2FDF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03350" y="1125538"/>
            <a:ext cx="6840538" cy="3529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Captured data: raw data generated “through some form of measurement such as observation, surveys, lab and field experiments, record keeping […], cameras, scanners and sensors”.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en-US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en-US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Derived data: “produced through additional processing or analysis of captured data”. 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</a:pPr>
            <a:br>
              <a:rPr lang="en-US" altLang="nl-NL" sz="2400" dirty="0">
                <a:solidFill>
                  <a:schemeClr val="tx1"/>
                </a:solidFill>
                <a:latin typeface="Verdana" panose="020B0604030504040204" pitchFamily="34" charset="0"/>
              </a:rPr>
            </a:b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4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sp>
        <p:nvSpPr>
          <p:cNvPr id="31746" name="Rectangle 2">
            <a:extLst>
              <a:ext uri="{FF2B5EF4-FFF2-40B4-BE49-F238E27FC236}">
                <a16:creationId xmlns:a16="http://schemas.microsoft.com/office/drawing/2014/main" id="{EB43D317-06F9-7E4C-88A9-6CE08D3BD5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054" y="5373216"/>
            <a:ext cx="7489130" cy="378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</a:pPr>
            <a:r>
              <a:rPr lang="en-US" altLang="nl-NL" sz="2000" dirty="0">
                <a:solidFill>
                  <a:schemeClr val="bg2"/>
                </a:solidFill>
              </a:rPr>
              <a:t>Rob </a:t>
            </a:r>
            <a:r>
              <a:rPr lang="en-US" altLang="nl-NL" sz="2000" dirty="0" err="1">
                <a:solidFill>
                  <a:schemeClr val="bg2"/>
                </a:solidFill>
              </a:rPr>
              <a:t>Kitchin</a:t>
            </a:r>
            <a:r>
              <a:rPr lang="en-US" altLang="nl-NL" sz="2000" dirty="0">
                <a:solidFill>
                  <a:schemeClr val="bg2"/>
                </a:solidFill>
              </a:rPr>
              <a:t>, </a:t>
            </a:r>
            <a:r>
              <a:rPr lang="en-US" altLang="nl-NL" sz="2000" i="1" dirty="0">
                <a:solidFill>
                  <a:schemeClr val="bg2"/>
                </a:solidFill>
              </a:rPr>
              <a:t>The Data Revolution</a:t>
            </a:r>
            <a:r>
              <a:rPr lang="en-US" altLang="nl-NL" sz="2000" dirty="0">
                <a:solidFill>
                  <a:schemeClr val="bg2"/>
                </a:solidFill>
              </a:rPr>
              <a:t>, 2014</a:t>
            </a:r>
            <a:endParaRPr lang="en-US" altLang="en-US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450623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1">
            <a:extLst>
              <a:ext uri="{FF2B5EF4-FFF2-40B4-BE49-F238E27FC236}">
                <a16:creationId xmlns:a16="http://schemas.microsoft.com/office/drawing/2014/main" id="{024AE831-8820-A943-B011-E38AE887F1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71775" y="1413941"/>
            <a:ext cx="5903913" cy="2951163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86A7E050-9960-CA4F-9FD9-7D84BB9870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1525" y="1848916"/>
            <a:ext cx="2197100" cy="2081213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2772" name="Rectangle 4">
            <a:extLst>
              <a:ext uri="{FF2B5EF4-FFF2-40B4-BE49-F238E27FC236}">
                <a16:creationId xmlns:a16="http://schemas.microsoft.com/office/drawing/2014/main" id="{34778F22-E2F8-814E-8A6A-3D6E9D6485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3663" y="1848916"/>
            <a:ext cx="1836737" cy="2081213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2773" name="Rectangle 5">
            <a:extLst>
              <a:ext uri="{FF2B5EF4-FFF2-40B4-BE49-F238E27FC236}">
                <a16:creationId xmlns:a16="http://schemas.microsoft.com/office/drawing/2014/main" id="{EDEE1EBE-7D04-AF40-B0F9-1544B2272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5163" y="2069579"/>
            <a:ext cx="1512887" cy="2079625"/>
          </a:xfrm>
          <a:prstGeom prst="rect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  <p:sp>
        <p:nvSpPr>
          <p:cNvPr id="32774" name="TextBox 2">
            <a:extLst>
              <a:ext uri="{FF2B5EF4-FFF2-40B4-BE49-F238E27FC236}">
                <a16:creationId xmlns:a16="http://schemas.microsoft.com/office/drawing/2014/main" id="{6E5A3755-B202-204F-A368-ED801ABD06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5163" y="2709341"/>
            <a:ext cx="151288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dirty="0">
                <a:latin typeface="Verdana" panose="020B0604030504040204" pitchFamily="34" charset="0"/>
              </a:rPr>
              <a:t>Sources</a:t>
            </a:r>
          </a:p>
        </p:txBody>
      </p:sp>
      <p:sp>
        <p:nvSpPr>
          <p:cNvPr id="32775" name="TextBox 8">
            <a:extLst>
              <a:ext uri="{FF2B5EF4-FFF2-40B4-BE49-F238E27FC236}">
                <a16:creationId xmlns:a16="http://schemas.microsoft.com/office/drawing/2014/main" id="{F80E859F-C2A7-4347-9E09-E13445BD58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9625" y="2206104"/>
            <a:ext cx="215900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>
                <a:latin typeface="Verdana" panose="020B0604030504040204" pitchFamily="34" charset="0"/>
              </a:rPr>
              <a:t>“Captured </a:t>
            </a:r>
            <a:br>
              <a:rPr lang="en-US" altLang="en-US">
                <a:latin typeface="Verdana" panose="020B0604030504040204" pitchFamily="34" charset="0"/>
              </a:rPr>
            </a:br>
            <a:r>
              <a:rPr lang="en-US" altLang="en-US">
                <a:latin typeface="Verdana" panose="020B0604030504040204" pitchFamily="34" charset="0"/>
              </a:rPr>
              <a:t>data”:</a:t>
            </a:r>
            <a:br>
              <a:rPr lang="en-US" altLang="en-US">
                <a:latin typeface="Verdana" panose="020B0604030504040204" pitchFamily="34" charset="0"/>
              </a:rPr>
            </a:br>
            <a:r>
              <a:rPr lang="en-US" altLang="en-US">
                <a:latin typeface="Verdana" panose="020B0604030504040204" pitchFamily="34" charset="0"/>
              </a:rPr>
              <a:t>Discrete data values</a:t>
            </a:r>
          </a:p>
        </p:txBody>
      </p:sp>
      <p:sp>
        <p:nvSpPr>
          <p:cNvPr id="32776" name="TextBox 9">
            <a:extLst>
              <a:ext uri="{FF2B5EF4-FFF2-40B4-BE49-F238E27FC236}">
                <a16:creationId xmlns:a16="http://schemas.microsoft.com/office/drawing/2014/main" id="{9C5762F8-A902-AD41-A96D-745D325C40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3663" y="2276872"/>
            <a:ext cx="1836737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en-US" dirty="0">
                <a:latin typeface="Verdana" panose="020B0604030504040204" pitchFamily="34" charset="0"/>
              </a:rPr>
              <a:t>“Derived data”:</a:t>
            </a:r>
          </a:p>
          <a:p>
            <a:pPr algn="ctr"/>
            <a:r>
              <a:rPr lang="en-US" altLang="en-US" dirty="0">
                <a:latin typeface="Verdana" panose="020B0604030504040204" pitchFamily="34" charset="0"/>
              </a:rPr>
              <a:t>Statistical resources</a:t>
            </a:r>
          </a:p>
        </p:txBody>
      </p:sp>
      <p:cxnSp>
        <p:nvCxnSpPr>
          <p:cNvPr id="32777" name="Straight Arrow Connector 16">
            <a:extLst>
              <a:ext uri="{FF2B5EF4-FFF2-40B4-BE49-F238E27FC236}">
                <a16:creationId xmlns:a16="http://schemas.microsoft.com/office/drawing/2014/main" id="{A519E84E-DE50-A643-AA20-CCD7BF6EFE7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178050" y="3053829"/>
            <a:ext cx="989013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778" name="Straight Arrow Connector 27">
            <a:extLst>
              <a:ext uri="{FF2B5EF4-FFF2-40B4-BE49-F238E27FC236}">
                <a16:creationId xmlns:a16="http://schemas.microsoft.com/office/drawing/2014/main" id="{89AFA7C4-94BE-D140-8157-2AC2AD7811D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508625" y="3064941"/>
            <a:ext cx="896938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Right Brace 1">
            <a:extLst>
              <a:ext uri="{FF2B5EF4-FFF2-40B4-BE49-F238E27FC236}">
                <a16:creationId xmlns:a16="http://schemas.microsoft.com/office/drawing/2014/main" id="{B6DBC081-41BB-EE4B-96F0-E281B528842E}"/>
              </a:ext>
            </a:extLst>
          </p:cNvPr>
          <p:cNvSpPr/>
          <p:nvPr/>
        </p:nvSpPr>
        <p:spPr>
          <a:xfrm rot="5400000">
            <a:off x="7091893" y="3665279"/>
            <a:ext cx="448995" cy="2718594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2">
            <a:extLst>
              <a:ext uri="{FF2B5EF4-FFF2-40B4-BE49-F238E27FC236}">
                <a16:creationId xmlns:a16="http://schemas.microsoft.com/office/drawing/2014/main" id="{4FF5475B-4C7E-E14F-9CA9-96146B1AD0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0192" y="5499104"/>
            <a:ext cx="211574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2400" dirty="0">
                <a:latin typeface="Verdana" panose="020B0604030504040204" pitchFamily="34" charset="0"/>
              </a:rPr>
              <a:t>Algorithms</a:t>
            </a:r>
          </a:p>
        </p:txBody>
      </p:sp>
      <p:sp>
        <p:nvSpPr>
          <p:cNvPr id="13" name="TextBox 2">
            <a:extLst>
              <a:ext uri="{FF2B5EF4-FFF2-40B4-BE49-F238E27FC236}">
                <a16:creationId xmlns:a16="http://schemas.microsoft.com/office/drawing/2014/main" id="{EBE1F98D-0A08-1E45-ADA9-87E26A2622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5563" y="482196"/>
            <a:ext cx="207010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altLang="en-US" sz="2400" dirty="0">
                <a:latin typeface="Verdana" panose="020B0604030504040204" pitchFamily="34" charset="0"/>
              </a:rPr>
              <a:t>Information</a:t>
            </a:r>
          </a:p>
        </p:txBody>
      </p:sp>
    </p:spTree>
    <p:extLst>
      <p:ext uri="{BB962C8B-B14F-4D97-AF65-F5344CB8AC3E}">
        <p14:creationId xmlns:p14="http://schemas.microsoft.com/office/powerpoint/2010/main" val="3415715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9">
            <a:extLst>
              <a:ext uri="{FF2B5EF4-FFF2-40B4-BE49-F238E27FC236}">
                <a16:creationId xmlns:a16="http://schemas.microsoft.com/office/drawing/2014/main" id="{2896DA88-C40B-6B48-AB42-23A0B2F653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4925" y="549275"/>
            <a:ext cx="91440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121608" rIns="90000" bIns="45000"/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algn="ctr" eaLnBrk="1" hangingPunct="1">
              <a:lnSpc>
                <a:spcPct val="81000"/>
              </a:lnSpc>
              <a:spcBef>
                <a:spcPts val="363"/>
              </a:spcBef>
              <a:spcAft>
                <a:spcPct val="0"/>
              </a:spcAft>
            </a:pPr>
            <a:r>
              <a:rPr lang="en-US" altLang="nl-NL" sz="36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Artificial Intelligence</a:t>
            </a:r>
          </a:p>
        </p:txBody>
      </p:sp>
      <p:sp>
        <p:nvSpPr>
          <p:cNvPr id="23554" name="AutoShape 6" descr="data:image/jpeg;base64,/9j/4AAQSkZJRgABAQAAAQABAAD/2wCEAAkGBhQSERUUExQUFRUWGBoYGRgWGBwcHhcbHx0YHBkaGBgYHSYeFxskGhwYHy8gIycpLCwsGh8xNTAqNSYrLCkBCQoKDgwOGg8PGiwkHyQsLCwsLCwsLCwsLCwsLCksLCwsLCwsLCwsLCwsLCwsKSwsLCksLCwsLCwsLCwsLCwsLP/AABEIAOAA4AMBIgACEQEDEQH/xAAcAAABBQEBAQAAAAAAAAAAAAAFAQIDBAYHAAj/xAA+EAABAgMFBgQFAwQABQUAAAABAhEAAyEEBRIxQRMiUWFxgQaRofAyQrHB0QdS4RQjYvEVM3KCshY0U4OS/8QAGgEAAwEBAQEAAAAAAAAAAAAAAQIDAAQFBv/EACcRAAICAgIBBAICAwAAAAAAAAABAhEDIRIxQRMiUWEEgTLwkbHR/9oADAMBAAIRAxEAPwAEtnGEaP7eGYgS9YYHJbTPt9oVADFonRYeVV4sNMu3pCTVJZ9R2iLKtX984WUrFmKRjHtp6/xE8xmEQJIqT0H2hMjX7xg0SpcltIYuaXYf6h0maxdtIWWKueNYxhqk6kxHNmlTJbvDlLdXAPk2Q4Q1S84UYehIAbUwoYuxYQ0K041eHCXnw4+84wGeSNAQwGT9487APrDZisga8+HCHKWHFP8AcMKPlGvOJE69YhfhHpYpQwLNQ9U4199IYJlNMuMLhcmoira55TRBR3Id+5gN1sxa2RGVSfSGJdmPHrEU+14E41PTPDX/AGIhVfqM1IUkfuw0eCgMIolcwwzihOvIIqErUHAoGFeZ+0MtV5p2bpIP0J/y5CK1iJmTJaSoFnmHKp0/MG90Cg8maxy9/mJTP1Z4rIYnOH9PXWMYmxh35Uh8xYz10iHH3env3pCk7z/KKmn1/MajE2MfDEAXnrn7MNBJHU948lTUaBQSAhhlnp+YRUwgUHeHzlVzhiqF4NjURuSecPwtuwyWGJ5++0KEgJJ1NIwWhAXLvQZfnrCzptfdeMeB3ecRpzI1jGJgzB4VS3oKR5ag/BmhpJHeAahZaOdBHlKAU5rSHA8WAhNXIppGNQiaVLVr75QgWK1/mEnLcuYRLM+sajWPKHzYR5ZbjDZSXcmGyk6v9eMYxMhJY5++MeSjLKGTZ6tPrpEoQQl20yFYwoJt15BKsKd6m8x14dYEFCnLtU0Vhp0PCCEySmYsiWrBMOivhX5ZGLgBsyEqWlKnOEgkMSQetHhZLkqDdAWVPUwBwl1YVJQalBzU2mfr1iGfd+BTAnAfgXpX5VcDF6VL2i6YEur5QlIHX+TEEq/cAmJCUkhxvfC1dNTrDxTEbSKNokLRRiKsdUq4KGh18otSsUsy8Kirf3lKox0JfKmkCZF4qep6cugi3eN5CZLSlmIqTxOX0+sOoMXkX13mpcwEBTPuv9eUaOyzFChajV484z/he0KnTUSUAmYpk0S7Bw6uya1pSL18E2afglWkTkbTZqQU1B/xLb4BBDg5jKohOcVP032HtWFtrm4yyf8AiK0q80BWzUreOja6PwgXYr/ebs5owDEzjTTefTmMoCzbYRaFKILhbkdFZejRbgJzNsqdQsf45xLLmuKsTWsZy650y0TCXKUO9Mv+l9esGbRaUhWFxiyaJtFE0yVSgIUIo+phWejQ4nLh7rCFRq1RAtL4WhVrz9YRMvl7EYI9CmNRQR7KuTwqecNTOcv5CMAcaBzpCImE/mI1LxKarD69okUdBme9IwRynLc4RReFSH9YQSy/0jAEWxH1iIS3PD3rE5ZIpQZmKsq2kkploXNVwSCfMh4IG6LKFsab0QiYXdZA7gf6pEU25rfN+GRMSngkN5klzDf/AELbhnZZx5s/3g6+RFIS02hByUACd41LAcObwlnvWTL+ZTsQ6chzrqM4HWy5rSiqpU0NqUqp1MDJgL19YThGTuwuTRqLYqRMl4pcxO0SPmAClcn484zNvti8KEqfE5NTnQAREp4iNpY1D++MWSaJOmMSo1QVMM+T8yIrqDxpfB3hn+stAKxhs6CNqpKkpYVIAKszSrAkDTKNHN/TGzrta0i1iVZy2BRlrUz/ACnEQwB+YmrwzyRToEYSe0jmykgM3flDXg34i8JWixzFS5yCMJICk1SrmlQ0IrWsBjKbOGFDnhW9RZpm0OIUIVhLFSSGIf1bJwIW+b4lTcRlbTaKWC6kpDAZkEEkKUpiSGy1gdKmpwpplxyMXZl3STIVNSsBaSHlmjuWdJrjHHIjgc4X0YufqeaNzaXEETZ6iTiJJ1Jz7nWLcizrmBRDqNSTUltT/MUUpcsNY1avCWzSpKlqMwIxMn4RQKLk/GWrSnPOBPLGH8jcW+gJOlqlB9ohxklKwSObJcDzhtzgKnBa5iUhJclRqeXN4htliKQ+IKHKKbQbvoK0dTmriNcxjEgqXiEIJUfT3pEDpEKHrrDgrCGzeGpJeoZvWFnDMxgWeZxDJVM/ZhxFOUMWttYAUOky6E6w9CeOmkQyUc6k6w+dT7xg2LNVDASe/wBoZaFcTRodd95KmTNnZZYmTP8A5FBwkcUpNP8AuPYQUK2HrtujEnELPOtL/wD1yh1WplLHSnWCP9NeZRhkmx2ZOQTKKf8AyIPnBa4fBZUcdqmLnLpRROEdE5eka2RcsoBhLSw5cMom5/AtfJyxXhq+iXE6YrXcmkdwBEM60X1ZjvKtJA54w3rHXhcEr9gB5U+kNn3Oths50xDZMpx3SpwY3qP4NxXycUn/AKgWkHfLqGeJAcdWb1BiWyeP5Ewta7Ogj9yUgt2MbPxTZ58nftFmslslihJl7NYHVO6/NowSpF1WgkPaLCv/ACG1lvzbfAiT/Hw5NuO/rsfnOPkPyfC112z/AJE6WlZyTjKC/JMwZ8ogu79KthbJU5U1Gzkq2kwTEO6UVYB2Ls1WbPlASZ+mdqKdpZ1SbRLqypMzNuSmY8o6DYLG10FKkLM9SCFpJLiuQc03R6x52ZyxTSwZe3TjLf8Ai9lVUl71+0DrwWFJlGRLaSpKj/aQwUpSyZiilIoWatMomu8IK8NnURMzSnCd5iKFSn8jxjPXJfa0pKJUq0sDVMtWZJoSkg/SN1O8QJlWWXt0LE5dUpWA4LsSVgVBHUwuXDOcW07lbpJ1/deSvPjrpFm02eVaEGXbEoQpRCi3IEEM7gV8zAD9SrHdk2SJRWmXPlhJl7JDqwgFk/tYgDM8I0NosP8AVyBMSUibumiid2uE5Bnz7RlrbcVlmztvPxylVBYOlZbCCx+FWRpwhvxfyJxlHHmbT8ff152ReOLTaOEqEIhUbr9TrqsyP6ddlNMOzmUKcSxULY/uBI/7YwKhH0EZWuRxtU6Ll2ttpeKgxpc8A4c+Tx0Pxbdrz5qv72zTMTjCikYkkMnYTFqZT54evSMp4T8Kf1q8KV1CSpQADpYtqQCGIOesHbbarTZJCUWqXKnbNTJTNBJSAzYJiSCRT4S7Uyjg/LxzlOMsb6u19Ov+FMc4q0wfd9z4lKAScCqJf58W6CNc3OEuRTOBky4VS55TLKZhSkKAPzVIIUNMla8OMU7dfsyZNEwNLIUFJEtwAofMA+fOCG2TaZwUlapMwgJUastXzHOhJ0FI6sako+4SW3o2b6CI1p9/zEgzhZsKWZSmHOItoW3j30i7PQ/CkAbxnl69h9zGsBNbb1AYCvFqQPnX8t9OjfmGSrEpR1c68uPSIbwuiZLSlWFTKfCpiMTZ4XzA4wylHozUi2jxCaUFCK/WCsi1pWHT369dYw2AjlBC7baUk5MQ34hmkKm/IWvGaZkwSkOQ4BHFX4Edg8C+E0WeSks61B1K4/xHPf02uYTZ5mEOlFO5juFmTQRzZJW+KKJUrJpUpospNYahEPaEAydBiURBLiyiGFZHarGlaSkjMNHzx+oPhn+mtBAYJNR0/D07iPo4xy/9Z7rxSkThXCrCroculftDdSTDF3o5BYb2nWVeKVMWg/4kh+vGOuXTf0m8bA21Qi0sUqQ4SVkAndR8wKK0DO+Ucbte8kf408svuO0R3Hf5sdpRaBLTMKAoALdt4FL0LuAYGb8aGZKTXuTtAU3B66O2XVNXZ5CEpkKNUpmKJZ1Meb4QNa+sMvPw8udLEuYoJXKxLQpZcLSatQumv17wEsHjddqsqZqpcqUrEpDic20wpSxKS6gQ5HOC9j8TS1zE7bFQAHClagyaODhDgs9OMeU/w/SyerB0/Pn9f7OhZZSTVWXbutNqlylD+ykrZycRIGQyOVfWK4my5yhKWEhQqpSTQKYj4VEt0eKt6+MrOmcClSigCoKVJOZoApLHSI7AuzTSqclSpAzWqaoFHZVGJ0GvKOeOPLmyPLONV0UaUY0jIfqH4MEuzm1bQFaZglKTVlDIFJOoPp0rzPA5YVMdA/U5MwrK0zD/AE52aUSwotRBZZSKVZRc1LnSMFZpgC0lTsCHbhy5x9TFNQjy7o85yUpNoksFvmSJgXLWqWtJopNCOPXoc4M+JfHM+3S0InJlbhfEhGFSixG9vEa5ACK9+22VMmJ2bJCUgUH04wISgPyHYkcngVewEtmUkfEnFwqw7tWNBct1ypySoYklOjuBzBI7VifwndqF4ytDylgpINWLvRWhAGYg/dN0JkJIQ5dVcR+2QpDPSMtk548oQIr7rDAGL1iRKvtHOdJTt81qA51994AW3Mkvm/XgOUGrwLr9PKM5eM04mgpWBsM+E0kzTMWkKQkFgr4X+XH/AIgso9BBPxJ4zGHZywlawazVpSS+TJSzISNE5Dmp1RmZd6rQgy0lgc21GZ8z9BGkuu5EJklUxIK1oKi/ygghAA51J5DgC8JpRfJ/opG5aOdTlEqrnHkODqIuTpGE++0Ig7wjtRyvR0bwdfgscgBMpc2YslRCXyOWQJdvrGuu39VZOMInypkkmjl2HV2P+4GeF70TJsklKQCtSQaB1E6ClYfed3zrSAlRs4L0StYJPpHm8vczsrR02zWkKSFIIIIBBFQREqJzmMN4E2shRs01wCCpAd2bMA6ivpGwttq2aSpnPCG+ybVOghLVFtBjmd7z500/85SBwTp0gGmxzsTy7fNQrTEot6EQvqKxvStdnZ1rgPflhTaJK5aw6Vgg/Y9Qa9ow1jvu85LYyi0o/cmqu+R8njU3R4hRPDMUKGaTmPOGUk9C8HHZwrxP4YnWSaQoEp0WMlD3pGanKEdH/Vq+CZolA0Ac+/OOZzSY7cbbWyWRUyxZrYtAZCil/wBpZ+rQ8BSzvKr/AJExHJQSHLt9ILzbtkmTjCji1YOxy6wuSUY6+RoRk9lIiZKqHY9wev8AMGPDviRMufLWtAWlBUTLfNwxMt6JWBUDlmHjNz7QUHAS4GRFfI8OUUFTzicU6QFHyaUr0dc8R+MLsmv/AHlKSoJxI2KlYtCFhYAThBLYS4LsePIbRgxqwFRRiOEkVKX3SRxZnia3WlKwkgMpiFczx+sU4eKpEeKT0LD0CGgQ9AGvLy1bTzihizZbYpDhJOEvR6HMV5xoPD1ttMzcQpJQCHxsSkcvmbpSBtjVKTLWpWHGfhQQ+ozGg58oGyZ5QoFJIIyY/cQz3oRHSgoj3nCoplDUw9KI4zsA96khfIgmM/a6rJ5xqbwlY8h0gDarOyi6Wc9opBiSRTsoBmJfJ6xoReRmA1rMo3Kgbvl3MZxSSNPZiaw2lljlBnj5bNCdaDtv8M45e1CndWBKQM1ZBLk0DBRerADjQDbLpVJWApnIduGlfWNHd9sMy0S0YtxGJx1zPZL+UUrZOVaLbUfGsUGgd27Jp2iGOUk6ZWcVJGn/AOCL2MgqUZaEoAJS+NXGoqEsCKVPPSr4k8ImX/7aVtJakyymckKWpKkvjB2Th1EguQ1AxDGOn2axoMkIUAQAKdPpDkXTLl7w06PwAchy/UwkMjj0acLZlf05um1CcgzsWFCCoJW+JBLhIrWoctowjodql4+g9++kNs0gS0n966k8OFeAFIsSE8YbvYktV9GTvqyS0VnLKU/KhPxTDwAFT7dmjLXta0StmP8Ah5ImqwyxiG0WeSUgnUa6xv73uMLWZjHFRiWo3ZwPPPKM54suM2xCEzU4TLO6tLLSyswQChTUSXDN5wsYwXY0pSaXFgXwxf8AKXMazqUlRzkTT8XJCjQnv2jaAS5yRMG6dFChDaHuGIMc4s/gMMUBM1UzFReHZiWQchVSiWL1YHjlBPxReUyxWcy1TSubNdizNQBazq/3rGeOPL2Atte7swXju9ROtcxSTR8I1doFXfYTMUwD0dq/QB/SKdoW6o0dx2dOyxqUxJYB2fk+Y0qONY6Mj4Q0JBcpD592plgMlumtKsclEULEAxm7VaFS5lDTPqNRy1EG7zvEhLFRmIzrRUpTndL/ABdeGWsZi1zAS4fvmevPjCYovyNkkOnTQXq+o/HlEcmp9+xEYESy14QQ1SGevN/fKLkLJJsklmBJ5Dyp7ziuUtmI1l0XwixrQlQEwfEXFFghgHOVddA0W/1Bs8hZs1olBCNuhRmJllwFIUxzAqxbKpTziay1NQa0+mFq9mHJhwNIaoQ6Why0dAg5KnIfl+IL3JdYnY5YLTWdL5FviB4aV5RUu+xYpksEgpWsAgHeajltKH0jpEi6pQmbRCAFmhP3bjRozdIyVshUGhx4RHKUHr6w8mkch1EE1nira7AlYi6neHeIZg3mekEwHtVkISQxZv5P1gMUMXjXz0OCDlAa1WMeevHuYeE/DFlH4KFhtZTMKgasfWkF/DSMdqSomoJPvnWAarOUnJxXvBbwpMw2gV4xsi02jY3tJnZLHajQH3xgpY141Yj8KHPU/gV79IByBQRWVfC7MpWEkIU5ApmflrQOdTxjgX2ehNWtdmxTNc1zMXcbZxhLs8XndVMlrCVPVnH/AO07oOdC3WNHKvITUulymgB4+8v9RVTVHNLBK9htNoEM2KSXpWA8q1l2i9InE9vfvpCch3hos2taJaSpTAAOTyj5y8X3+bXa1zD8L4UjgkZD7946r+p9+GXZVJSWMzdpw19Hjh8pJIJ4B46sS8s5cirQyWl8T9RFibbP7WH9tQB2BPOmfYxAijvkQR04esDpi2ceXLjFWrET4li124qJriDAOoaZ15jJ4pZmFSlzSJ1y8A/yMNGIjbYwKCcniJSnhIclQ1EMKaCwX/J/ticmYChmWggsxzCFEByHeo46QnizxCi1zQqXL2ctAwISakhycSiKFRJr2zgJLkk5CPIllRAFYRYYqXILlao8hQq4z5s0XUWBSMYUCklNAoMSH08s4u3QEyyMKEzZhGag6UvSg+YwltmkTSlRUVB0kn5VVamjHy7RYQbcNtRKnJMxJoXB1Semo1916PIlln4lwePSMldF1bSW1pQcSCEpJcKwgUBI+IDQnTKNWJ2EBIyp78olN2UiqBssVINGjxmgCvnHisBycz7rDVy6Hn77RzsujyfbQx9c/tDxMpr3rDtm7MW486QBiJct6e/5hkxANCA0WeUNwgueHvz/ADGCDp11hmAodOHSA9nVsp6SMgr01jVIzHv1gJOsSZgJJZQNPV6a1aLRIt0dUu1QVLSQdIoXhe0naBE1JcHp798Yj8G255WElymkX/EBCsJUCWBDB6c44p6PQwtSkuQZsNuswGCjFqKFHI50rBhVnpusw4cOQjCWGwS5oYDMZhh3Jzg9dnh6cjCf6takpJaWUhm0GP4i0KmPlhCL1IIqs1YnlKIh4B6+/flDDT379iDRPmcx/VmYpS0p0CCe5H4Bjm0lVCO/lHYP1FukrSFgVAbuHp3BPk2sceWgjt6deEdeLcaOTL/KyFcyhHvlFVKH9YmXDqIBJz0EdHRz9jEgSw/zaCKa1klzCrU8T2K7lzVMhJPE6DqdINAsqwQu651za/CgZrVkOnE8hByz3TZ7OMU5SZi3onR/uBz8ooXzfyphz6AZJHADKNQt30OXbZckFMsOSCCpQqRwAqEjLnFWYdspCUgCgDJFCX145wNCnNYPeE0p2sxavklqKeaywT94ZbA1Rdu+0Ks80S0BJBOaksp8i5BLNGgtFwyZisSkMSScQoSeY1gVdMpUzErAlYSRiUrMZ+rwfQQUgguD68Gicm0Uik0TAQ+YA7wiFP5+UKFtE2PQNmRG/wBIkmKYc4RUpwPfRolRWyNdGL8YkNRQ09dfOGTCcuUeSTlGo1kr0198YUj3+YUKYGPKVk/CMwoUpY1IA4k+xGamzjiBAKQ5KeVdONKQRt9vRiwmXiA4lm5hqgxRmrBTu4mKgQFF2z1YPFURkazwnbN9OW8Gjo0i6ULSMQB7xyG77QUBDUU78vbtHTbsvraSwUKYihD5HXrHPmXktheqCyPDwlqxoy1fToYIyZcQovAFOYfrFSZeaQ+8O0SSoo232FJiQIo2i0gcPf8AEDrRfL5GBU+1YjUkD36wbQVFg3xl4lmJSpKJboaqzUB+A4gjMntkY5Fe9+mbMKsCAeIThKuZajwT8Q+KrXtlIK1SwlZYJThyLB9T0JgbZLxlqWTaJaVAjNCQggsWIwMM2zEd2LHS2ceSdvRRXbidEu3Bu9NYrqLx5ag9A0LKlFRYBzFuidj5QSMwVHhkO5zPpGkskiYmQFTP7UlRJShNDMI144BQYj2zghdNwS7GlM60gLUaol6rOhIOSdXOfCBviS3zFstVMbtoABRkv8ohU7ehWA7wteIsB1/A5RSaPRYm1AAHTyrB7D0QpSTlpBy77OpFnK0VOJzyAcfmBljmhOYcHPmMjBC67dslFJVuKrlkeP5gpUBhtFvIGxs2+maRiLVcgYx/jV89ExoEWUowoA3Qn4n7ZeuneMh4hsgs89ExCTgmJTMDUFcwlsmPPXhB6zXrNlJZaFTWAIUlyCg6g6tTn5QuRBg6DNny3g3d+IEKpHWGu7HTSH7QF4iXKE0CkRylF9YXMnlSPIXVoQY9hz99Xh6gAfx+fWKy00PNolxUIIjMw1acj71hTKp1Gb/VzEgJCRwHKGzVMCenvtCjAO+5QSoVLkEkuG0oB5RBL+BIyPv1i3ar5Q7MFilc284rf1AM1xrUavFE9EmthG32jCEBiyqPzpQ/XtE8i3mV8zF29tp1gfabSoLSlt0jyIfWK1pQSGJq7ge+RMBLwwXW0a2XfMxg9ehPXKCtnt6SH0PP8iMJMvPYgYgfZzg3ddvQTuq3TUDh1OkJPEmtFseXdM1YngDFk2ZKqDryjm/iHxRPVNVsbQyHYBCgnTzI5xJ4x8VhadhKNPnUNa5A/XyjGQ+LCo7YuXK3pBkXsoLxTyJxAO6og1Zk4lZ0pR3YaQLCFLVQEkmgH0pDE4dX6CCdhvqYiXs5ITLf4lpDrVyK8wOQaOpM5WeFxFLGcpMt6BJLrP8A2Co7tGiseysaceEFT7mpJGocaeQ5loGSbOizp2izimnKr4fPNXPSJLuQnZm1Tt8vhQknNXP/ABH2jdgJ508qULRajVVUS6urhU1COKtYEX3eJtCsSiDhDUoAP2pGQAjS2SyoVNxWpJKlhKkqU4S+ZSGyYMGPOMjPmVUkhqmDQSmkbp7Qks17H6Q9GS+n3ENkCvaFCOQqkTA13mI9sR+IrJEFrDdzhJbEk0LZjT+YLAEbCsqlplTS6EnEkkOwPAHQsPKNRY7PhSnZqOzLuk1AOhT+0cog8MSkoxS1gKQU4SVB2GIKBfRj5PDr2s5skubsypQcECjywc+3WC1yiLF1IIBdOGfrDkqAijZ7yQlCAskrKXOtOZyizZy4rzjmao6eyrLADls+cRFQzj2bJ8+ULOZOXswvgYjmqPq/sQ8LxAcGDx5e8xaHqdgKHLKBQbHrVRorW1YCWNXDj35RPOTp6xHMQ7BnaBQTLWuzMolW4CaPqOQzMPs8sBVMgAB77xbvG7ZsyYvGwSMlctEpHH+TFC2LMvGwyHlkKxSrIvRdtFqNGcgEOBqMtYbabahJS5qa0y1b11jP2q8CrCRQjh5xHaLUVqB5AeUFQA2XLdbyThmJIYnqH60MUZdrUl8KiHDUOnCCF6oAQkqBKlgEF8gAAQRrWBEUFHEw2FhUoJLCp5RjCJDwaupYlBSiHJBHJ6egz59M/Tbm2KBjbaLAZP7RxPNvKLE82lUoSygYE6JSD3cQ6VCtg7+qMycFKUPi+Z2zzLadI2NlujbspQIlB8IFMRepbQE/aMfY7unzV4UoJI5ME9XoBHVLIMEpONQKgmpGROpYQUFID39JUmSf7e0TqKuOBS2TVrHO16nR47TOkkKADANXFq4+sYXx1drTEzAAy0sW/cPyG8oN3sMjFcecelRNa7MUYTooOOxIPqIrpMKAerOD9y7qW4vABKoIXbPKVpGjfkxn0A1cm37JSF54TlxBooHiCIJ+JroSuXtkzSJS0JC6FVEncUNXAoaad4BTy6WHIwZl3u121UxRNCHIB3VOoA0ZjvivCNj6aEn3Zk7mtOGYz4kh2Ds/DmBrGzstpCkhhhfhGVTcjS0rxpExypWJQbD8uHieNdYsWe87StYGKSsDRJQDh6JL6wklZWLDZQ27nl784akBVDkOOvlHkr7QxSqViCLsTFrkIll5uesRFQI5cIeWCaVJ5/SDRrFm2qrx6dNCSnR6R5ErJ9PbxLNsCFpxKfdLDmeHTKAgMEXjJWrEXYBBw1zzp1J9Iya72mYVIWcQVm+fIvB++bHNGJdFMp6VpmG4BmgBa7ciaXUjCWzR9xFYkn2VrJZjMWlOT0cD1gnOlWeQ4rOXx+EJ5Gta9YpbbAnClWeahryEQCaAC6QSRQn5eg1PWGoFhGReqTMC5iAoAfDofxA20TsaypgHOQyHKsRPFu7rtXPWEyw51Og5k6Qe9AqiOy2RUxWFAKieH34RsLruuXYxjmgKmZJHA/tSNeZi9YESbEBLQna2hWgY8945ARm70vUlaiSDMBKTwToyPzD1RrIL1vDaqKlghZOZ+UDQDjx6CLVg8P2laDNsitqE1WmUSFo6y81Dml4FTpwUSpTbwy+47xNc14TrNNxyVlJYpJGoObgwGAP+C5q5k2aVOcSCColt4mnU9Mo9dd9zn2MsSwQXG0LOXAYYiAK6HnBqwXAlMhQWZpxhKsISHHMMannwhl2+HVKmpGxVaZRwoKlkhUpSuJSd1hWrgPWA3QyN0LNM2H95CdsUknCrFrQhQ48HMZ3xDYNtIUGBI3h119HjVf8AD0yEIkoKsKU5kua6n/QEZq9LOMKgQos5oSCSMmIqD+YTHoaWznF92X+xKVwUtP8A4KH1MAI1N53glUkoA3caiXzSrTqCmMuoRViIlMjdCvOLVhAK09fTrEdlU6W4Q4WchOIa+nv7QAGjSCQ0esFoVspsoDFjCSAzsUqCnA1OHGO8VbtteIVzof5ghdE0Sp6CTTGO1c3hYadAl0CrHOEuYUql4kkBgpw1cxyg9YLus6mmoQUlJyxGhz4tEt/yZsiZhmATE/KVDEFAZMo1ScqRcsyEBAwhsi3XjxhpqmHG7RGuU9OcMtCGLZxOpb0pCS0gmveOZI6GyFUv394erMcdffvOJFl8v9RDaJ7BXECnVv8AUEw6chTEJIBJYP61itbbSqWlKEHHMZwM/wDqUrl94o/8VKXUoYmYgCmrE9BFpKkSUrnqd1ud5sTaBtNBAehbsB2+ROQCTNDip3j7d4Dy5alspQ3XbFhZzmxUBU9Ydetv2qypgPf1iui2KCWxFgcQTo+Ttk7axdaWyT+hJiMJ3uOXvKG2u0mYoqLB9BwFBEZJNTCpS+UDsIsiTiPIVJ4DUltI19lnhOzkSv7KVjFtFfHMd2JHyg6DgRGesSJiHUgO4wlLOFA0Yp1rXqAdItokzJs4hKVY0I+E6YQKedAO0PHQr2TzL4w2kqQaJdKSwc0Z/N4C4Colqk198YK3P4YtNoExUuUpWB3AzPEJBzI4c423gj9PAhEybb07KSQQCs4SCd0Fs01b28CUkg0ZfwxcBtsmZLSkbSXvJVyyKX0c16jnS54as6rLPImywU5EkA1GRSa88s4uXfZJlhtitmqVPExBR/amJU4JGZT8KgRqOnGNUuz4zvYacBl3OfVhC3QyVj5swqqHryrXlnBa6/B4lTRPSVY1JaYHoVZgj6dnix4esAJxqFE+p/iDy1UqwHPIc4jPJ4Q9GXvq+0WeYgrCimYcGMVAVwP8QMva8pcxZCVS1EEDdUCdXdvdIB+LbjSLSuXLmraeoTEJb+2V72JKm1xMxbJRfjF+TdDSEr2cqXMP/MCEjNy1Rl0BYRSHgDAYuiWJqgtRWopCkpU1BVLuPiamcYW8JDLUOB/MdFtASZiVFwoBSBwILFj3EYrxFZ8E52oSzR0PokwVZwXYawas0hLFBOfH6j0inKl4W4vnwiadmk8XGvaJswy7ZJCz/iSO0EFy6OKsajlxEUjMKZhUNRXygnY1AgrBpR+Irr2+8I3Wwo2dkvUWmygqQJhQAFJYHEE64VUNAaaRSklEwnAfhNUsxS+QIzH0iK4wZE2jbNYPfQ/b0glOsgSFKSAFOxU1SNC+tIvL3RsnDUqP/9k=">
            <a:extLst>
              <a:ext uri="{FF2B5EF4-FFF2-40B4-BE49-F238E27FC236}">
                <a16:creationId xmlns:a16="http://schemas.microsoft.com/office/drawing/2014/main" id="{7F4ACF33-4EDD-E240-90F8-C07C08623FF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5575" y="-133350"/>
            <a:ext cx="3048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nl-NL" altLang="nl-NL"/>
          </a:p>
        </p:txBody>
      </p:sp>
      <p:sp>
        <p:nvSpPr>
          <p:cNvPr id="23555" name="Rectangle 2">
            <a:extLst>
              <a:ext uri="{FF2B5EF4-FFF2-40B4-BE49-F238E27FC236}">
                <a16:creationId xmlns:a16="http://schemas.microsoft.com/office/drawing/2014/main" id="{60506B1C-D41E-FF4E-9E09-9F5DD7EBBD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650" y="1557338"/>
            <a:ext cx="5040313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32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4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>
                <a:solidFill>
                  <a:srgbClr val="000000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nl-NL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Alan Turing, “Computing </a:t>
            </a:r>
            <a:r>
              <a:rPr lang="nl-NL" altLang="nl-NL" sz="28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Machinery</a:t>
            </a:r>
            <a:r>
              <a:rPr lang="nl-NL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 </a:t>
            </a:r>
            <a:r>
              <a:rPr lang="nl-NL" altLang="nl-NL" sz="2800" dirty="0" err="1">
                <a:solidFill>
                  <a:schemeClr val="bg2"/>
                </a:solidFill>
                <a:latin typeface="+mn-lt"/>
                <a:ea typeface="+mn-ea"/>
                <a:cs typeface="+mn-cs"/>
              </a:rPr>
              <a:t>and</a:t>
            </a:r>
            <a:r>
              <a:rPr lang="nl-NL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 Intelligence”</a:t>
            </a:r>
            <a:endParaRPr lang="en-GB" altLang="nl-NL" sz="2800" dirty="0">
              <a:solidFill>
                <a:schemeClr val="bg2"/>
              </a:solidFill>
              <a:latin typeface="+mn-lt"/>
              <a:ea typeface="+mn-ea"/>
              <a:cs typeface="+mn-cs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Turing test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The Universal Machine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r>
              <a:rPr lang="en-GB" altLang="nl-NL" sz="28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Computer can perform any activity which can be caught in an algorithm (state of being “Turing-complete”)</a:t>
            </a: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8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Char char="□"/>
            </a:pPr>
            <a:endParaRPr lang="en-GB" altLang="nl-NL" sz="2800" dirty="0">
              <a:solidFill>
                <a:schemeClr val="tx2"/>
              </a:solidFill>
              <a:latin typeface="Verdana" panose="020B0604030504040204" pitchFamily="34" charset="0"/>
            </a:endParaRPr>
          </a:p>
          <a:p>
            <a:pPr lvl="1"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nl-NL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GB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Aft>
                <a:spcPct val="0"/>
              </a:spcAft>
            </a:pPr>
            <a:endParaRPr lang="en-GB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Bef>
                <a:spcPct val="20000"/>
              </a:spcBef>
              <a:spcAft>
                <a:spcPct val="0"/>
              </a:spcAft>
            </a:pPr>
            <a:endParaRPr lang="nl-NL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  <a:p>
            <a:pPr eaLnBrk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endParaRPr lang="en-GB" altLang="nl-NL" dirty="0">
              <a:solidFill>
                <a:schemeClr val="tx2"/>
              </a:solidFill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rgbClr val="0C2577"/>
              </a:solidFill>
              <a:latin typeface="Verdana" panose="020B0604030504040204" pitchFamily="34" charset="0"/>
            </a:endParaRPr>
          </a:p>
          <a:p>
            <a:pPr eaLnBrk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0C2577"/>
              </a:buClr>
              <a:buFont typeface="Arial" panose="020B0604020202020204" pitchFamily="34" charset="0"/>
              <a:buNone/>
            </a:pPr>
            <a:endParaRPr lang="en-US" altLang="nl-NL" sz="2800" dirty="0">
              <a:solidFill>
                <a:schemeClr val="tx1"/>
              </a:solidFill>
              <a:latin typeface="Verdana" panose="020B0604030504040204" pitchFamily="34" charset="0"/>
            </a:endParaRPr>
          </a:p>
        </p:txBody>
      </p:sp>
      <p:pic>
        <p:nvPicPr>
          <p:cNvPr id="23556" name="Picture 2" descr="turing_test">
            <a:extLst>
              <a:ext uri="{FF2B5EF4-FFF2-40B4-BE49-F238E27FC236}">
                <a16:creationId xmlns:a16="http://schemas.microsoft.com/office/drawing/2014/main" id="{F5012B56-93E0-DC48-89C8-B54A4D082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25" y="1989138"/>
            <a:ext cx="2303463" cy="263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2513480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f83391503b78eef4dbc509238ebde2b79163865"/>
</p:tagLst>
</file>

<file path=ppt/theme/theme1.xml><?xml version="1.0" encoding="utf-8"?>
<a:theme xmlns:a="http://schemas.openxmlformats.org/drawingml/2006/main" name="Corporate template-set Universiteit Leiden">
  <a:themeElements>
    <a:clrScheme name="Aangepast 28">
      <a:dk1>
        <a:srgbClr val="000000"/>
      </a:dk1>
      <a:lt1>
        <a:srgbClr val="FFFFFF"/>
      </a:lt1>
      <a:dk2>
        <a:srgbClr val="8592BC"/>
      </a:dk2>
      <a:lt2>
        <a:srgbClr val="0C2577"/>
      </a:lt2>
      <a:accent1>
        <a:srgbClr val="9EBA2E"/>
      </a:accent1>
      <a:accent2>
        <a:srgbClr val="5CB1EB"/>
      </a:accent2>
      <a:accent3>
        <a:srgbClr val="34A3A9"/>
      </a:accent3>
      <a:accent4>
        <a:srgbClr val="F46E32"/>
      </a:accent4>
      <a:accent5>
        <a:srgbClr val="2C712D"/>
      </a:accent5>
      <a:accent6>
        <a:srgbClr val="B02079"/>
      </a:accent6>
      <a:hlink>
        <a:srgbClr val="0033CC"/>
      </a:hlink>
      <a:folHlink>
        <a:srgbClr val="7030A0"/>
      </a:folHlink>
    </a:clrScheme>
    <a:fontScheme name="Universiteit Leiden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4-3-windows-en-zonder-slidenr</Template>
  <TotalTime>6868</TotalTime>
  <Words>501</Words>
  <Application>Microsoft Macintosh PowerPoint</Application>
  <PresentationFormat>On-screen Show (4:3)</PresentationFormat>
  <Paragraphs>108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 Unicode MS</vt:lpstr>
      <vt:lpstr>Arial</vt:lpstr>
      <vt:lpstr>Calibri</vt:lpstr>
      <vt:lpstr>Courier New</vt:lpstr>
      <vt:lpstr>Georgia</vt:lpstr>
      <vt:lpstr>Minion</vt:lpstr>
      <vt:lpstr>Times New Roman</vt:lpstr>
      <vt:lpstr>Verdana</vt:lpstr>
      <vt:lpstr>Corporate template-set Universiteit Leiden</vt:lpstr>
      <vt:lpstr>Digital Media Technology  Week 8: Data, Algoritnms,  Interpretation</vt:lpstr>
      <vt:lpstr>PowerPoint Presentation</vt:lpstr>
      <vt:lpstr>Expertise</vt:lpstr>
      <vt:lpstr>Definitions of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Subjectivity</vt:lpstr>
      <vt:lpstr>Opacity of algorithms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presentation</dc:title>
  <dc:creator>Peter Verhaar</dc:creator>
  <cp:lastModifiedBy>Peter Verhaar</cp:lastModifiedBy>
  <cp:revision>130</cp:revision>
  <dcterms:created xsi:type="dcterms:W3CDTF">2017-06-05T20:40:23Z</dcterms:created>
  <dcterms:modified xsi:type="dcterms:W3CDTF">2018-11-06T08:38:54Z</dcterms:modified>
</cp:coreProperties>
</file>